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0">
  <p:sldMasterIdLst>
    <p:sldMasterId id="2147483704" r:id="rId1"/>
  </p:sldMasterIdLst>
  <p:notesMasterIdLst>
    <p:notesMasterId r:id="rId23"/>
  </p:notesMasterIdLst>
  <p:handoutMasterIdLst>
    <p:handoutMasterId r:id="rId24"/>
  </p:handoutMasterIdLst>
  <p:sldIdLst>
    <p:sldId id="993" r:id="rId2"/>
    <p:sldId id="1106" r:id="rId3"/>
    <p:sldId id="1081" r:id="rId4"/>
    <p:sldId id="1076" r:id="rId5"/>
    <p:sldId id="1090" r:id="rId6"/>
    <p:sldId id="1098" r:id="rId7"/>
    <p:sldId id="1099" r:id="rId8"/>
    <p:sldId id="1108" r:id="rId9"/>
    <p:sldId id="1103" r:id="rId10"/>
    <p:sldId id="1109" r:id="rId11"/>
    <p:sldId id="1105" r:id="rId12"/>
    <p:sldId id="1110" r:id="rId13"/>
    <p:sldId id="1113" r:id="rId14"/>
    <p:sldId id="1093" r:id="rId15"/>
    <p:sldId id="1111" r:id="rId16"/>
    <p:sldId id="1095" r:id="rId17"/>
    <p:sldId id="1107" r:id="rId18"/>
    <p:sldId id="1096" r:id="rId19"/>
    <p:sldId id="1091" r:id="rId20"/>
    <p:sldId id="1097" r:id="rId21"/>
    <p:sldId id="1088" r:id="rId22"/>
  </p:sldIdLst>
  <p:sldSz cx="10058400" cy="7772400"/>
  <p:notesSz cx="7010400" cy="9296400"/>
  <p:custDataLst>
    <p:tags r:id="rId25"/>
  </p:custDataLst>
  <p:defaultTextStyle>
    <a:defPPr>
      <a:defRPr lang="en-US"/>
    </a:defPPr>
    <a:lvl1pPr marL="0" algn="l" defTabSz="101882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32">
          <p15:clr>
            <a:srgbClr val="A4A3A4"/>
          </p15:clr>
        </p15:guide>
        <p15:guide id="2" orient="horz" pos="3456" userDrawn="1">
          <p15:clr>
            <a:srgbClr val="A4A3A4"/>
          </p15:clr>
        </p15:guide>
        <p15:guide id="3" orient="horz" pos="4533">
          <p15:clr>
            <a:srgbClr val="A4A3A4"/>
          </p15:clr>
        </p15:guide>
        <p15:guide id="4" orient="horz" pos="4272" userDrawn="1">
          <p15:clr>
            <a:srgbClr val="A4A3A4"/>
          </p15:clr>
        </p15:guide>
        <p15:guide id="5" orient="horz" pos="624">
          <p15:clr>
            <a:srgbClr val="A4A3A4"/>
          </p15:clr>
        </p15:guide>
        <p15:guide id="6" orient="horz" pos="768" userDrawn="1">
          <p15:clr>
            <a:srgbClr val="A4A3A4"/>
          </p15:clr>
        </p15:guide>
        <p15:guide id="7" orient="horz" pos="1296">
          <p15:clr>
            <a:srgbClr val="A4A3A4"/>
          </p15:clr>
        </p15:guide>
        <p15:guide id="8" orient="horz" pos="1392">
          <p15:clr>
            <a:srgbClr val="A4A3A4"/>
          </p15:clr>
        </p15:guide>
        <p15:guide id="9" orient="horz" pos="1776">
          <p15:clr>
            <a:srgbClr val="A4A3A4"/>
          </p15:clr>
        </p15:guide>
        <p15:guide id="10" orient="horz" pos="1968" userDrawn="1">
          <p15:clr>
            <a:srgbClr val="A4A3A4"/>
          </p15:clr>
        </p15:guide>
        <p15:guide id="11" orient="horz" pos="2256">
          <p15:clr>
            <a:srgbClr val="A4A3A4"/>
          </p15:clr>
        </p15:guide>
        <p15:guide id="12" orient="horz" pos="2400" userDrawn="1">
          <p15:clr>
            <a:srgbClr val="A4A3A4"/>
          </p15:clr>
        </p15:guide>
        <p15:guide id="13" orient="horz" pos="2736">
          <p15:clr>
            <a:srgbClr val="A4A3A4"/>
          </p15:clr>
        </p15:guide>
        <p15:guide id="14" orient="horz" pos="2832">
          <p15:clr>
            <a:srgbClr val="A4A3A4"/>
          </p15:clr>
        </p15:guide>
        <p15:guide id="15" orient="horz" pos="3216">
          <p15:clr>
            <a:srgbClr val="A4A3A4"/>
          </p15:clr>
        </p15:guide>
        <p15:guide id="16" orient="horz" pos="3312">
          <p15:clr>
            <a:srgbClr val="A4A3A4"/>
          </p15:clr>
        </p15:guide>
        <p15:guide id="18" orient="horz" pos="3792">
          <p15:clr>
            <a:srgbClr val="A4A3A4"/>
          </p15:clr>
        </p15:guide>
        <p15:guide id="19" orient="horz" pos="3552" userDrawn="1">
          <p15:clr>
            <a:srgbClr val="A4A3A4"/>
          </p15:clr>
        </p15:guide>
        <p15:guide id="20" orient="horz" pos="3696" userDrawn="1">
          <p15:clr>
            <a:srgbClr val="A4A3A4"/>
          </p15:clr>
        </p15:guide>
        <p15:guide id="21" pos="240" userDrawn="1">
          <p15:clr>
            <a:srgbClr val="A4A3A4"/>
          </p15:clr>
        </p15:guide>
        <p15:guide id="22" pos="6000">
          <p15:clr>
            <a:srgbClr val="A4A3A4"/>
          </p15:clr>
        </p15:guide>
        <p15:guide id="23" pos="960" userDrawn="1">
          <p15:clr>
            <a:srgbClr val="A4A3A4"/>
          </p15:clr>
        </p15:guide>
        <p15:guide id="24" pos="1296">
          <p15:clr>
            <a:srgbClr val="A4A3A4"/>
          </p15:clr>
        </p15:guide>
        <p15:guide id="25" pos="2160">
          <p15:clr>
            <a:srgbClr val="A4A3A4"/>
          </p15:clr>
        </p15:guide>
        <p15:guide id="26" pos="2256">
          <p15:clr>
            <a:srgbClr val="A4A3A4"/>
          </p15:clr>
        </p15:guide>
        <p15:guide id="27" pos="3120">
          <p15:clr>
            <a:srgbClr val="A4A3A4"/>
          </p15:clr>
        </p15:guide>
        <p15:guide id="28" pos="3216">
          <p15:clr>
            <a:srgbClr val="A4A3A4"/>
          </p15:clr>
        </p15:guide>
        <p15:guide id="29" pos="3936" userDrawn="1">
          <p15:clr>
            <a:srgbClr val="A4A3A4"/>
          </p15:clr>
        </p15:guide>
        <p15:guide id="30" pos="4176">
          <p15:clr>
            <a:srgbClr val="A4A3A4"/>
          </p15:clr>
        </p15:guide>
        <p15:guide id="31" pos="5040">
          <p15:clr>
            <a:srgbClr val="A4A3A4"/>
          </p15:clr>
        </p15:guide>
        <p15:guide id="32" pos="513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aithanya Chava" initials="CC" lastIdx="3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0099"/>
    <a:srgbClr val="003399"/>
    <a:srgbClr val="008000"/>
    <a:srgbClr val="B2B2B2"/>
    <a:srgbClr val="DC6900"/>
    <a:srgbClr val="BAE18F"/>
    <a:srgbClr val="FF0000"/>
    <a:srgbClr val="FFA451"/>
    <a:srgbClr val="ABA5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5C30875-5027-47A9-8995-C2BF9F8F2FF4}">
  <a:tblStyle styleId="{D5C30875-5027-47A9-8995-C2BF9F8F2FF4}" styleName="Smart Colour Block">
    <a:wholeTbl>
      <a:tcTxStyle>
        <a:fontRef idx="maj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 w="38100" cmpd="sng">
              <a:solidFill>
                <a:schemeClr val="lt1"/>
              </a:solidFill>
            </a:ln>
          </a:bottom>
        </a:tcBdr>
      </a:tcStyle>
    </a:band1H>
    <a:band2H>
      <a:tcStyle>
        <a:tcBdr>
          <a:bottom>
            <a:ln w="38100" cmpd="sng">
              <a:solidFill>
                <a:schemeClr val="lt1"/>
              </a:solidFill>
            </a:ln>
          </a:bottom>
        </a:tcBdr>
      </a:tcStyle>
    </a:band2H>
    <a:firstCol>
      <a:tcTxStyle b="on">
        <a:fontRef idx="major">
          <a:prstClr val="black"/>
        </a:fontRef>
        <a:schemeClr val="dk1"/>
      </a:tcTxStyle>
      <a:tcStyle>
        <a:tcBdr/>
        <a:fill>
          <a:solidFill>
            <a:schemeClr val="accent1">
              <a:lumMod val="20000"/>
              <a:lumOff val="80000"/>
            </a:schemeClr>
          </a:solidFill>
        </a:fill>
      </a:tcStyle>
    </a:firstCol>
    <a:firstRow>
      <a:tcTxStyle b="on">
        <a:fontRef idx="major">
          <a:prstClr val="black"/>
        </a:fontRef>
        <a:schemeClr val="dk2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noFill/>
        </a:fill>
      </a:tcStyle>
    </a:firstRow>
  </a:tblStyle>
  <a:tblStyle styleId="{74ED0A72-4B8E-423B-AE2F-120ADE3C16FB}" styleName="Smart Table Text">
    <a:wholeTbl>
      <a:tcTxStyle>
        <a:fontRef idx="maj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 w="12700" cmpd="sng">
              <a:solidFill>
                <a:schemeClr val="accent1"/>
              </a:solidFill>
              <a:prstDash val="sysDot"/>
              <a:round/>
              <a:headEnd type="none" w="med" len="med"/>
              <a:tailEnd type="none" w="med" len="med"/>
            </a:ln>
          </a:bottom>
        </a:tcBdr>
      </a:tcStyle>
    </a:band1H>
    <a:band2H>
      <a:tcStyle>
        <a:tcBdr>
          <a:bottom>
            <a:ln w="12700" cmpd="sng">
              <a:solidFill>
                <a:schemeClr val="accent1"/>
              </a:solidFill>
              <a:prstDash val="sysDot"/>
              <a:round/>
              <a:headEnd type="none" w="med" len="med"/>
              <a:tailEnd type="none" w="med" len="med"/>
            </a:ln>
          </a:bottom>
        </a:tcBdr>
      </a:tcStyle>
    </a:band2H>
    <a:firstCol>
      <a:tcTxStyle b="on">
        <a:fontRef idx="major">
          <a:prstClr val="black"/>
        </a:fontRef>
        <a:schemeClr val="dk1"/>
      </a:tcTxStyle>
      <a:tcStyle>
        <a:tcBdr/>
        <a:fill>
          <a:noFill/>
        </a:fill>
      </a:tcStyle>
    </a:firstCol>
    <a:lastRow>
      <a:tcTxStyle b="on">
        <a:fontRef idx="major">
          <a:prstClr val="black"/>
        </a:fontRef>
        <a:schemeClr val="dk1"/>
      </a:tcTxStyle>
      <a:tcStyle>
        <a:tcBdr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lastRow>
    <a:firstRow>
      <a:tcTxStyle b="on">
        <a:fontRef idx="major">
          <a:prstClr val="black"/>
        </a:fontRef>
        <a:schemeClr val="dk2"/>
      </a:tcTxStyle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D360D96-D63B-11DF-A243-F2A3DFD72085}" styleName="Smart Table Figures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 w="12700" cmpd="sng">
              <a:solidFill>
                <a:schemeClr val="accent1"/>
              </a:solidFill>
              <a:prstDash val="sysDot"/>
              <a:round/>
              <a:headEnd type="none" w="med" len="med"/>
              <a:tailEnd type="none" w="med" len="med"/>
            </a:ln>
          </a:bottom>
        </a:tcBdr>
      </a:tcStyle>
    </a:band1H>
    <a:band2H>
      <a:tcStyle>
        <a:tcBdr>
          <a:bottom>
            <a:ln w="12700" cmpd="sng">
              <a:solidFill>
                <a:schemeClr val="accent1"/>
              </a:solidFill>
              <a:prstDash val="sysDot"/>
              <a:round/>
              <a:headEnd type="none" w="med" len="med"/>
              <a:tailEnd type="none" w="med" len="med"/>
            </a:ln>
          </a:bottom>
        </a:tcBdr>
      </a:tcStyle>
    </a:band2H>
    <a:firstCol>
      <a:tcTxStyle b="on">
        <a:fontRef idx="minor">
          <a:prstClr val="black"/>
        </a:fontRef>
        <a:schemeClr val="dk1"/>
      </a:tcTxStyle>
      <a:tcStyle>
        <a:tcBdr/>
        <a:fill>
          <a:noFill/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lastRow>
    <a:firstRow>
      <a:tcTxStyle b="on">
        <a:fontRef idx="major">
          <a:prstClr val="black"/>
        </a:fontRef>
        <a:schemeClr val="dk2"/>
      </a:tcTxStyle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1BAE4E-8E61-4555-8164-91CCB0C98032}" styleName="Smart Text List">
    <a:wholeTbl>
      <a:tcTxStyle>
        <a:fontRef idx="maj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>
              <a:noFill/>
            </a:ln>
          </a:bottom>
        </a:tcBdr>
      </a:tcStyle>
    </a:band1H>
    <a:band2H>
      <a:tcStyle>
        <a:tcBdr>
          <a:bottom>
            <a:ln>
              <a:noFill/>
            </a:ln>
          </a:bottom>
        </a:tcBdr>
      </a:tcStyle>
    </a:band2H>
    <a:firstCol>
      <a:tcTxStyle b="on">
        <a:fontRef idx="major">
          <a:prstClr val="black"/>
        </a:fontRef>
        <a:schemeClr val="dk1"/>
      </a:tcTxStyle>
      <a:tcStyle>
        <a:tcBdr/>
        <a:fill>
          <a:noFill/>
        </a:fill>
      </a:tcStyle>
    </a:firstCol>
    <a:lastRow>
      <a:tcTxStyle>
        <a:fontRef idx="major">
          <a:prstClr val="black"/>
        </a:fontRef>
        <a:schemeClr val="dk1"/>
      </a:tcTxStyle>
      <a:tcStyle>
        <a:tcBdr>
          <a:top>
            <a:ln>
              <a:noFill/>
            </a:ln>
          </a:top>
          <a:bottom>
            <a:ln>
              <a:noFill/>
            </a:ln>
          </a:bottom>
        </a:tcBdr>
        <a:fill>
          <a:noFill/>
        </a:fill>
      </a:tcStyle>
    </a:lastRow>
    <a:firstRow>
      <a:tcTxStyle b="on">
        <a:fontRef idx="major">
          <a:prstClr val="black"/>
        </a:fontRef>
        <a:schemeClr val="dk2"/>
      </a:tcTxStyle>
      <a:tcStyle>
        <a:tcBdr>
          <a:top>
            <a:ln>
              <a:noFill/>
            </a:ln>
          </a:top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D073F8-1565-44D7-B386-08B59EADF2EE}" styleName="Smart Basic">
    <a:wholeTbl>
      <a:tcTxStyle>
        <a:fontRef idx="maj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 w="38100" cmpd="sng">
              <a:noFill/>
            </a:ln>
          </a:bottom>
        </a:tcBdr>
      </a:tcStyle>
    </a:band1H>
    <a:band2H>
      <a:tcStyle>
        <a:tcBdr>
          <a:bottom>
            <a:ln w="38100" cmpd="sng">
              <a:noFill/>
            </a:ln>
          </a:bottom>
        </a:tcBdr>
      </a:tcStyle>
    </a:band2H>
    <a:firstCol>
      <a:tcTxStyle b="on">
        <a:fontRef idx="major">
          <a:prstClr val="black"/>
        </a:fontRef>
        <a:schemeClr val="dk1"/>
      </a:tcTxStyle>
      <a:tcStyle>
        <a:tcBdr/>
        <a:fill>
          <a:noFill/>
        </a:fill>
      </a:tcStyle>
    </a:firstCol>
    <a:firstRow>
      <a:tcTxStyle b="on">
        <a:fontRef idx="major">
          <a:prstClr val="black"/>
        </a:fontRef>
        <a:schemeClr val="dk2"/>
      </a:tcTxStyle>
      <a:tcStyle>
        <a:tcBdr>
          <a:bottom>
            <a:ln w="38100" cmpd="sng">
              <a:noFill/>
            </a:ln>
          </a:bottom>
        </a:tcBdr>
        <a:fill>
          <a:noFill/>
        </a:fill>
      </a:tcStyle>
    </a:firstRow>
  </a:tblStyle>
  <a:tblStyle styleId="{582F6C1B-F5DC-4988-9FA3-4B01CB59C5F3}" styleName="Smart Classic">
    <a:wholeTbl>
      <a:tcTxStyle>
        <a:fontRef idx="major">
          <a:prstClr val="black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firstCol>
      <a:tcStyle>
        <a:tcBdr/>
      </a:tcStyle>
    </a:firstCol>
    <a:firstRow>
      <a:tcTxStyle b="on">
        <a:fontRef idx="major">
          <a:prstClr val="black"/>
        </a:fontRef>
        <a:schemeClr val="dk2"/>
      </a:tcTxStyle>
      <a:tcStyle>
        <a:tcBdr/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76" autoAdjust="0"/>
    <p:restoredTop sz="98998" autoAdjust="0"/>
  </p:normalViewPr>
  <p:slideViewPr>
    <p:cSldViewPr snapToObjects="1">
      <p:cViewPr>
        <p:scale>
          <a:sx n="60" d="100"/>
          <a:sy n="60" d="100"/>
        </p:scale>
        <p:origin x="-654" y="-126"/>
      </p:cViewPr>
      <p:guideLst>
        <p:guide orient="horz" pos="432"/>
        <p:guide orient="horz" pos="3456"/>
        <p:guide orient="horz" pos="4533"/>
        <p:guide orient="horz" pos="4272"/>
        <p:guide orient="horz" pos="624"/>
        <p:guide orient="horz" pos="768"/>
        <p:guide orient="horz" pos="1296"/>
        <p:guide orient="horz" pos="1392"/>
        <p:guide orient="horz" pos="1776"/>
        <p:guide orient="horz" pos="1968"/>
        <p:guide orient="horz" pos="2256"/>
        <p:guide orient="horz" pos="2400"/>
        <p:guide orient="horz" pos="2736"/>
        <p:guide orient="horz" pos="2832"/>
        <p:guide orient="horz" pos="3216"/>
        <p:guide orient="horz" pos="3312"/>
        <p:guide orient="horz" pos="3792"/>
        <p:guide orient="horz" pos="3552"/>
        <p:guide orient="horz" pos="3696"/>
        <p:guide pos="240"/>
        <p:guide pos="6000"/>
        <p:guide pos="960"/>
        <p:guide pos="1296"/>
        <p:guide pos="2160"/>
        <p:guide pos="2256"/>
        <p:guide pos="3120"/>
        <p:guide pos="3216"/>
        <p:guide pos="3936"/>
        <p:guide pos="4176"/>
        <p:guide pos="5040"/>
        <p:guide pos="51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4" d="100"/>
          <a:sy n="64" d="100"/>
        </p:scale>
        <p:origin x="3086" y="7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AD35B1-60AB-43F7-96E0-8278C11AA7BA}" type="datetimeFigureOut">
              <a:rPr lang="en-GB" smtClean="0"/>
              <a:pPr/>
              <a:t>01/12/2017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CB74D-572E-4F08-9394-3ECB1E1638A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29414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B935B-3E5D-4FF0-8ED3-E5C882647223}" type="datetimeFigureOut">
              <a:rPr lang="en-US" smtClean="0"/>
              <a:pPr/>
              <a:t>12/1/2017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696913"/>
            <a:ext cx="45116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8706B8-EBCC-470A-8AE8-B49CE76EE6E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7900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9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ontent Placeholder 2"/>
          <p:cNvSpPr>
            <a:spLocks noGrp="1"/>
          </p:cNvSpPr>
          <p:nvPr>
            <p:ph sz="quarter" idx="24"/>
            <p:custDataLst>
              <p:tags r:id="rId1"/>
            </p:custDataLst>
          </p:nvPr>
        </p:nvSpPr>
        <p:spPr>
          <a:xfrm>
            <a:off x="530352" y="2057400"/>
            <a:ext cx="8997696" cy="4882896"/>
          </a:xfrm>
        </p:spPr>
        <p:txBody>
          <a:bodyPr tIns="0" bIns="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31" name="Page Number"/>
          <p:cNvSpPr txBox="1"/>
          <p:nvPr userDrawn="1">
            <p:custDataLst>
              <p:tags r:id="rId2"/>
            </p:custDataLst>
          </p:nvPr>
        </p:nvSpPr>
        <p:spPr>
          <a:xfrm>
            <a:off x="9217152" y="7315200"/>
            <a:ext cx="320040" cy="15544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>
              <a:lnSpc>
                <a:spcPts val="1000"/>
              </a:lnSpc>
            </a:pPr>
            <a:endParaRPr lang="en-GB" sz="1100" noProof="1" smtClean="0"/>
          </a:p>
        </p:txBody>
      </p:sp>
      <p:sp>
        <p:nvSpPr>
          <p:cNvPr id="45" name="HeaderTOCPlaceholder"/>
          <p:cNvSpPr txBox="1"/>
          <p:nvPr userDrawn="1">
            <p:custDataLst>
              <p:tags r:id="rId3"/>
            </p:custDataLst>
          </p:nvPr>
        </p:nvSpPr>
        <p:spPr>
          <a:xfrm>
            <a:off x="3581400" y="704088"/>
            <a:ext cx="5939414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endParaRPr lang="en-GB" sz="900" noProof="1" smtClean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3" name="Section Footer"/>
          <p:cNvSpPr txBox="1"/>
          <p:nvPr userDrawn="1">
            <p:custDataLst>
              <p:tags r:id="rId4"/>
            </p:custDataLst>
          </p:nvPr>
        </p:nvSpPr>
        <p:spPr>
          <a:xfrm>
            <a:off x="530352" y="7128974"/>
            <a:ext cx="2898648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endParaRPr lang="en-GB" sz="1100" noProof="1" smtClean="0">
              <a:solidFill>
                <a:schemeClr val="tx1"/>
              </a:solidFill>
            </a:endParaRPr>
          </a:p>
        </p:txBody>
      </p:sp>
      <p:sp>
        <p:nvSpPr>
          <p:cNvPr id="28" name="Section Header"/>
          <p:cNvSpPr txBox="1"/>
          <p:nvPr userDrawn="1">
            <p:custDataLst>
              <p:tags r:id="rId5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GB" sz="900" noProof="1" smtClean="0">
              <a:solidFill>
                <a:schemeClr val="tx1"/>
              </a:solidFill>
            </a:endParaRPr>
          </a:p>
        </p:txBody>
      </p:sp>
      <p:sp>
        <p:nvSpPr>
          <p:cNvPr id="21" name="Date/Filepath" hidden="1"/>
          <p:cNvSpPr txBox="1"/>
          <p:nvPr userDrawn="1">
            <p:custDataLst>
              <p:tags r:id="rId6"/>
            </p:custDataLst>
          </p:nvPr>
        </p:nvSpPr>
        <p:spPr>
          <a:xfrm>
            <a:off x="3299464" y="164592"/>
            <a:ext cx="6217920" cy="2769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/>
            <a:r>
              <a:rPr lang="en-US" sz="900" noProof="1" smtClean="0"/>
              <a:t>22/06/2017 C:\Users\saumyaj565\Desktop\Assam\Meetings\Soft Workshop\Stakeholder Sensitization Workshop - Assam IFMIS V2.0 21062017.pptx</a:t>
            </a:r>
            <a:endParaRPr lang="en-GB" sz="900" noProof="1"/>
          </a:p>
        </p:txBody>
      </p:sp>
      <p:sp>
        <p:nvSpPr>
          <p:cNvPr id="19" name="Slide Tags" hidden="1"/>
          <p:cNvSpPr txBox="1"/>
          <p:nvPr userDrawn="1">
            <p:custDataLst>
              <p:tags r:id="rId7"/>
            </p:custDataLst>
          </p:nvPr>
        </p:nvSpPr>
        <p:spPr>
          <a:xfrm>
            <a:off x="0" y="228600"/>
            <a:ext cx="16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1" smtClean="0"/>
              <a:t>Slide Tags</a:t>
            </a:r>
            <a:endParaRPr lang="en-GB" noProof="1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smtClean="0"/>
              <a:t>Insert banner statement here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ction Divider Title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529200" y="1004400"/>
            <a:ext cx="2891125" cy="1477328"/>
          </a:xfrm>
        </p:spPr>
        <p:txBody>
          <a:bodyPr wrap="square" tIns="0" bIns="0" anchor="t">
            <a:spAutoFit/>
          </a:bodyPr>
          <a:lstStyle>
            <a:lvl1pPr algn="l">
              <a:defRPr sz="3200" b="1" i="1" cap="none">
                <a:solidFill>
                  <a:schemeClr val="tx2"/>
                </a:solidFill>
              </a:defRPr>
            </a:lvl1pPr>
          </a:lstStyle>
          <a:p>
            <a:r>
              <a:rPr lang="en-GB" noProof="0" dirty="0" smtClean="0"/>
              <a:t>Click to add Section Divider Title</a:t>
            </a:r>
            <a:endParaRPr lang="en-GB" noProof="0" dirty="0"/>
          </a:p>
        </p:txBody>
      </p:sp>
      <p:sp>
        <p:nvSpPr>
          <p:cNvPr id="25" name="DividerTOCPlaceholder"/>
          <p:cNvSpPr txBox="1"/>
          <p:nvPr userDrawn="1">
            <p:custDataLst>
              <p:tags r:id="rId2"/>
            </p:custDataLst>
          </p:nvPr>
        </p:nvSpPr>
        <p:spPr>
          <a:xfrm>
            <a:off x="3589200" y="1029600"/>
            <a:ext cx="5943600" cy="5904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endParaRPr lang="en-GB" noProof="1" smtClean="0">
              <a:solidFill>
                <a:schemeClr val="tx1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23" name="Page Number"/>
          <p:cNvSpPr txBox="1"/>
          <p:nvPr userDrawn="1">
            <p:custDataLst>
              <p:tags r:id="rId3"/>
            </p:custDataLst>
          </p:nvPr>
        </p:nvSpPr>
        <p:spPr>
          <a:xfrm>
            <a:off x="9217152" y="7315200"/>
            <a:ext cx="320040" cy="15544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>
              <a:lnSpc>
                <a:spcPts val="1000"/>
              </a:lnSpc>
            </a:pPr>
            <a:endParaRPr lang="en-GB" sz="1100" noProof="1" smtClean="0"/>
          </a:p>
        </p:txBody>
      </p:sp>
      <p:sp>
        <p:nvSpPr>
          <p:cNvPr id="24" name="HeaderTOCPlaceholder"/>
          <p:cNvSpPr txBox="1"/>
          <p:nvPr userDrawn="1">
            <p:custDataLst>
              <p:tags r:id="rId4"/>
            </p:custDataLst>
          </p:nvPr>
        </p:nvSpPr>
        <p:spPr>
          <a:xfrm>
            <a:off x="3581399" y="704088"/>
            <a:ext cx="5943600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endParaRPr lang="en-GB" sz="900" noProof="1" smtClean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7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0352" y="7128974"/>
            <a:ext cx="2898648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endParaRPr lang="en-GB" sz="1100" noProof="1" smtClean="0">
              <a:solidFill>
                <a:schemeClr val="tx1"/>
              </a:solidFill>
            </a:endParaRPr>
          </a:p>
        </p:txBody>
      </p:sp>
      <p:sp>
        <p:nvSpPr>
          <p:cNvPr id="29" name="Section Header"/>
          <p:cNvSpPr txBox="1"/>
          <p:nvPr userDrawn="1">
            <p:custDataLst>
              <p:tags r:id="rId6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endParaRPr lang="en-GB" sz="900" noProof="1" smtClean="0">
              <a:solidFill>
                <a:schemeClr val="tx1"/>
              </a:solidFill>
            </a:endParaRPr>
          </a:p>
        </p:txBody>
      </p:sp>
      <p:sp>
        <p:nvSpPr>
          <p:cNvPr id="14" name="Date/Filepath" hidden="1"/>
          <p:cNvSpPr txBox="1"/>
          <p:nvPr userDrawn="1">
            <p:custDataLst>
              <p:tags r:id="rId7"/>
            </p:custDataLst>
          </p:nvPr>
        </p:nvSpPr>
        <p:spPr>
          <a:xfrm>
            <a:off x="3299464" y="164592"/>
            <a:ext cx="6217920" cy="2769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/>
            <a:r>
              <a:rPr lang="en-US" sz="900" noProof="1" smtClean="0"/>
              <a:t>22/06/2017 C:\Users\saumyaj565\Desktop\Assam\Meetings\Soft Workshop\Stakeholder Sensitization Workshop - Assam IFMIS V2.0 21062017.pptx</a:t>
            </a:r>
            <a:endParaRPr lang="en-GB" sz="900" noProof="1"/>
          </a:p>
        </p:txBody>
      </p:sp>
      <p:sp>
        <p:nvSpPr>
          <p:cNvPr id="11" name="Slide Tags" hidden="1"/>
          <p:cNvSpPr txBox="1"/>
          <p:nvPr userDrawn="1">
            <p:custDataLst>
              <p:tags r:id="rId8"/>
            </p:custDataLst>
          </p:nvPr>
        </p:nvSpPr>
        <p:spPr>
          <a:xfrm>
            <a:off x="0" y="228600"/>
            <a:ext cx="16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1" smtClean="0"/>
              <a:t>Slide Tags</a:t>
            </a:r>
            <a:endParaRPr lang="en-GB" noProof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60">
            <a:alpha val="9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id" hidden="1"/>
          <p:cNvGrpSpPr/>
          <p:nvPr>
            <p:custDataLst>
              <p:tags r:id="rId4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108" name="Group 107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43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4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5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7" name="Group 106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45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6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57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106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50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1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9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9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9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9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5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52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9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9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9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9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4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54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64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8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8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8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8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3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65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70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7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7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8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8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1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77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82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66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67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68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69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2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71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76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72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73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74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75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0352" y="1069848"/>
            <a:ext cx="8997696" cy="84124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dirty="0" smtClean="0"/>
              <a:t>Insert banner statement here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057400"/>
            <a:ext cx="8997696" cy="4881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45552" y="7086600"/>
            <a:ext cx="1673352" cy="15544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9421298-5ECC-4ECF-8253-524571409FFE}" type="datetimeFigureOut">
              <a:rPr lang="en-GB" smtClean="0"/>
              <a:pPr/>
              <a:t>01/12/2017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0352" y="7168108"/>
            <a:ext cx="5779008" cy="15544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5552" y="7242048"/>
            <a:ext cx="1673352" cy="15544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D5A39AF-FEF5-47AB-AA80-4C0BD4A8B09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9" r:id="rId1"/>
    <p:sldLayoutId id="2147483711" r:id="rId2"/>
  </p:sldLayoutIdLst>
  <p:timing>
    <p:tnLst>
      <p:par>
        <p:cTn id="1" dur="indefinite" restart="never" nodeType="tmRoot"/>
      </p:par>
    </p:tnLst>
  </p:timing>
  <p:txStyles>
    <p:titleStyle>
      <a:lvl1pPr algn="l" defTabSz="1018824" rtl="0" eaLnBrk="1" latinLnBrk="0" hangingPunct="1">
        <a:spcBef>
          <a:spcPct val="0"/>
        </a:spcBef>
        <a:buNone/>
        <a:defRPr sz="2400" b="1" i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1019175" rtl="0" eaLnBrk="1" fontAlgn="base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0000"/>
        </a:buClr>
        <a:buSzTx/>
        <a:buFont typeface="Wingdings" pitchFamily="2" charset="2"/>
        <a:buNone/>
        <a:tabLst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234950" marR="0" indent="-228600" algn="l" defTabSz="1019175" rtl="0" eaLnBrk="1" fontAlgn="base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0000"/>
        </a:buClr>
        <a:buSzTx/>
        <a:buFont typeface="Times New Roman" pitchFamily="18" charset="0"/>
        <a:buChar char="•"/>
        <a:tabLst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468000" marR="0" indent="-230400" algn="l" defTabSz="1019175" rtl="0" eaLnBrk="1" fontAlgn="base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0000"/>
        </a:buClr>
        <a:buSzTx/>
        <a:buFont typeface="Arial" pitchFamily="34" charset="0"/>
        <a:buChar char="-"/>
        <a:tabLst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694800" marR="0" indent="-230400" algn="l" defTabSz="1019175" rtl="0" eaLnBrk="1" fontAlgn="base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0000"/>
        </a:buClr>
        <a:buSzTx/>
        <a:buFont typeface="Georgia" pitchFamily="18" charset="0"/>
        <a:buChar char="◦"/>
        <a:tabLst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914400" marR="0" indent="-228600" algn="l" defTabSz="1019175" rtl="0" eaLnBrk="1" fontAlgn="base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0000"/>
        </a:buClr>
        <a:buSzTx/>
        <a:buFont typeface="Georgia" pitchFamily="18" charset="0"/>
        <a:buChar char="›"/>
        <a:tabLst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234000" indent="-230400" algn="l" defTabSz="1018824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+mj-lt"/>
        <a:buAutoNum type="arabicPeriod"/>
        <a:defRPr lang="en-GB" sz="2000" kern="1200" baseline="0" noProof="0" dirty="0" smtClean="0">
          <a:solidFill>
            <a:schemeClr val="tx1"/>
          </a:solidFill>
          <a:latin typeface="Georgia" pitchFamily="18" charset="0"/>
          <a:ea typeface="+mn-ea"/>
          <a:cs typeface="+mn-cs"/>
        </a:defRPr>
      </a:lvl6pPr>
      <a:lvl7pPr marL="468000" indent="-228600" algn="l" defTabSz="1018824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+mj-lt"/>
        <a:buAutoNum type="alphaLcPeriod"/>
        <a:defRPr lang="en-GB" sz="2000" kern="1200" baseline="0" noProof="0" dirty="0" smtClean="0">
          <a:solidFill>
            <a:schemeClr val="tx1"/>
          </a:solidFill>
          <a:latin typeface="Georgia" pitchFamily="18" charset="0"/>
          <a:ea typeface="+mn-ea"/>
          <a:cs typeface="+mn-cs"/>
        </a:defRPr>
      </a:lvl7pPr>
      <a:lvl8pPr marL="694800" indent="-228600" algn="l" defTabSz="1018824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+mj-lt"/>
        <a:buAutoNum type="romanLcPeriod"/>
        <a:defRPr lang="en-GB" sz="2000" kern="1200" baseline="0" noProof="0" dirty="0" smtClean="0">
          <a:solidFill>
            <a:schemeClr val="tx1"/>
          </a:solidFill>
          <a:latin typeface="Georgia" pitchFamily="18" charset="0"/>
          <a:ea typeface="+mn-ea"/>
          <a:cs typeface="+mn-cs"/>
        </a:defRPr>
      </a:lvl8pPr>
      <a:lvl9pPr marL="0" indent="0" algn="l" defTabSz="1018824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itchFamily="34" charset="0"/>
        <a:buNone/>
        <a:defRPr lang="en-GB" sz="2000" b="1" kern="1200" baseline="0" noProof="0" dirty="0" smtClean="0">
          <a:solidFill>
            <a:schemeClr val="tx2"/>
          </a:solidFill>
          <a:latin typeface="Georgia" pitchFamily="18" charset="0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tags" Target="../tags/tag20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9" Type="http://schemas.openxmlformats.org/officeDocument/2006/relationships/slide" Target="slide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4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4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4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4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4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4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4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helpdesk.budget@afegu.in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id" hidden="1"/>
          <p:cNvGrpSpPr/>
          <p:nvPr>
            <p:custDataLst>
              <p:tags r:id="rId2"/>
            </p:custDataLst>
          </p:nvPr>
        </p:nvGrpSpPr>
        <p:grpSpPr>
          <a:xfrm>
            <a:off x="530351" y="612648"/>
            <a:ext cx="8997696" cy="6848856"/>
            <a:chOff x="530352" y="612648"/>
            <a:chExt cx="8997696" cy="6848856"/>
          </a:xfrm>
        </p:grpSpPr>
        <p:grpSp>
          <p:nvGrpSpPr>
            <p:cNvPr id="4" name="Group 107" hidden="1"/>
            <p:cNvGrpSpPr/>
            <p:nvPr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1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5" name="Group 106" hidden="1"/>
            <p:cNvGrpSpPr/>
            <p:nvPr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49" name="Title block" hidden="1"/>
              <p:cNvSpPr>
                <a:spLocks noChangeArrowheads="1"/>
              </p:cNvSpPr>
              <p:nvPr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0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6" name="Header block" hidden="1"/>
            <p:cNvSpPr>
              <a:spLocks noChangeArrowheads="1"/>
            </p:cNvSpPr>
            <p:nvPr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7" name="Group 600" hidden="1"/>
            <p:cNvGrpSpPr/>
            <p:nvPr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3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4" name="Content block 605" hidden="1"/>
              <p:cNvSpPr>
                <a:spLocks noChangeArrowheads="1"/>
              </p:cNvSpPr>
              <p:nvPr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8" name="Group 500" hidden="1"/>
            <p:cNvGrpSpPr/>
            <p:nvPr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7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8" name="Content block 505" hidden="1"/>
              <p:cNvSpPr>
                <a:spLocks noChangeArrowheads="1"/>
              </p:cNvSpPr>
              <p:nvPr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400" hidden="1"/>
            <p:cNvGrpSpPr/>
            <p:nvPr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1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2" name="Content block 405" hidden="1"/>
              <p:cNvSpPr>
                <a:spLocks noChangeArrowheads="1"/>
              </p:cNvSpPr>
              <p:nvPr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300" hidden="1"/>
            <p:cNvGrpSpPr/>
            <p:nvPr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5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6" name="Content block 305" hidden="1"/>
              <p:cNvSpPr>
                <a:spLocks noChangeArrowheads="1"/>
              </p:cNvSpPr>
              <p:nvPr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200" hidden="1"/>
            <p:cNvGrpSpPr/>
            <p:nvPr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19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0" name="Content block 205" hidden="1"/>
              <p:cNvSpPr>
                <a:spLocks noChangeArrowheads="1"/>
              </p:cNvSpPr>
              <p:nvPr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100" hidden="1"/>
            <p:cNvGrpSpPr/>
            <p:nvPr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3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4" name="Content block 105" hidden="1"/>
              <p:cNvSpPr>
                <a:spLocks noChangeArrowheads="1"/>
              </p:cNvSpPr>
              <p:nvPr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143000" y="762000"/>
            <a:ext cx="7772400" cy="2708434"/>
          </a:xfrm>
        </p:spPr>
        <p:txBody>
          <a:bodyPr/>
          <a:lstStyle/>
          <a:p>
            <a:pPr algn="ctr"/>
            <a:r>
              <a:rPr lang="en-GB" sz="4400" dirty="0" smtClean="0"/>
              <a:t/>
            </a:r>
            <a:br>
              <a:rPr lang="en-GB" sz="4400" dirty="0" smtClean="0"/>
            </a:br>
            <a:r>
              <a:rPr lang="en-GB" sz="4400" dirty="0" smtClean="0"/>
              <a:t>Budget 2018-19 </a:t>
            </a:r>
            <a:br>
              <a:rPr lang="en-GB" sz="4400" dirty="0" smtClean="0"/>
            </a:br>
            <a:r>
              <a:rPr lang="en-GB" sz="4400" dirty="0" smtClean="0"/>
              <a:t/>
            </a:r>
            <a:br>
              <a:rPr lang="en-GB" sz="4400" dirty="0" smtClean="0"/>
            </a:br>
            <a:r>
              <a:rPr lang="en-GB" sz="4400" dirty="0" smtClean="0"/>
              <a:t>Kick-off Session</a:t>
            </a:r>
            <a:endParaRPr lang="en-GB" sz="4400" dirty="0"/>
          </a:p>
        </p:txBody>
      </p:sp>
      <p:sp>
        <p:nvSpPr>
          <p:cNvPr id="75" name="Section Header" hidden="1"/>
          <p:cNvSpPr txBox="1"/>
          <p:nvPr>
            <p:custDataLst>
              <p:tags r:id="rId4"/>
            </p:custDataLst>
          </p:nvPr>
        </p:nvSpPr>
        <p:spPr>
          <a:xfrm>
            <a:off x="530351" y="704087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900" noProof="1" smtClean="0">
                <a:solidFill>
                  <a:schemeClr val="tx1"/>
                </a:solidFill>
              </a:rPr>
              <a:t>-1 Assam State Public Finance Institutional Reforms (ASPIRe) Project </a:t>
            </a:r>
          </a:p>
        </p:txBody>
      </p:sp>
      <p:sp>
        <p:nvSpPr>
          <p:cNvPr id="61" name="TextBox 60">
            <a:hlinkClick r:id="rId8" action="ppaction://hlinksldjump"/>
          </p:cNvPr>
          <p:cNvSpPr txBox="1"/>
          <p:nvPr>
            <p:custDataLst>
              <p:tags r:id="rId5"/>
            </p:custDataLst>
          </p:nvPr>
        </p:nvSpPr>
        <p:spPr>
          <a:xfrm>
            <a:off x="3589200" y="1093100"/>
            <a:ext cx="594360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en-GB" noProof="0" smtClean="0">
                <a:solidFill>
                  <a:schemeClr val="tx1"/>
                </a:solidFill>
                <a:latin typeface="Georgia" pitchFamily="18" charset="0"/>
                <a:cs typeface="Arial" pitchFamily="34" charset="0"/>
              </a:rPr>
              <a:t> </a:t>
            </a:r>
            <a:endParaRPr lang="en-GB" noProof="0" dirty="0" smtClean="0">
              <a:solidFill>
                <a:schemeClr val="tx1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>
            <a:hlinkClick r:id="rId9" action="ppaction://hlinksldjump"/>
          </p:cNvPr>
          <p:cNvSpPr txBox="1"/>
          <p:nvPr>
            <p:custDataLst>
              <p:tags r:id="rId6"/>
            </p:custDataLst>
          </p:nvPr>
        </p:nvSpPr>
        <p:spPr>
          <a:xfrm>
            <a:off x="3589200" y="1909964"/>
            <a:ext cx="594360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en-GB" noProof="0" smtClean="0">
                <a:solidFill>
                  <a:schemeClr val="tx1"/>
                </a:solidFill>
                <a:latin typeface="Georgia" pitchFamily="18" charset="0"/>
                <a:cs typeface="Arial" pitchFamily="34" charset="0"/>
              </a:rPr>
              <a:t> </a:t>
            </a:r>
            <a:endParaRPr lang="en-GB" noProof="0" dirty="0" smtClean="0">
              <a:solidFill>
                <a:schemeClr val="tx1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867400" y="6400800"/>
            <a:ext cx="3665400" cy="9541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n-IN" sz="2400" b="1" i="1" dirty="0" smtClean="0">
                <a:latin typeface="Georgia" pitchFamily="18" charset="0"/>
                <a:cs typeface="Arial" pitchFamily="34" charset="0"/>
              </a:rPr>
              <a:t>Finance Department</a:t>
            </a:r>
          </a:p>
          <a:p>
            <a:r>
              <a:rPr lang="en-IN" sz="2400" b="1" i="1" dirty="0" smtClean="0">
                <a:latin typeface="Georgia" pitchFamily="18" charset="0"/>
                <a:cs typeface="Arial" pitchFamily="34" charset="0"/>
              </a:rPr>
              <a:t>Government of Assam</a:t>
            </a:r>
            <a:endParaRPr lang="en-IN" sz="2400" b="1" i="1" dirty="0">
              <a:latin typeface="Georgia" pitchFamily="18" charset="0"/>
              <a:cs typeface="Arial" pitchFamily="34" charset="0"/>
            </a:endParaRPr>
          </a:p>
          <a:p>
            <a:endParaRPr lang="en-IN" sz="1400" b="1" i="1" noProof="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33400" y="5733633"/>
            <a:ext cx="3665400" cy="11079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endParaRPr lang="en-IN" sz="2400" b="1" dirty="0" smtClean="0">
              <a:solidFill>
                <a:schemeClr val="accent3">
                  <a:lumMod val="75000"/>
                </a:schemeClr>
              </a:solidFill>
              <a:latin typeface="Georgia" pitchFamily="18" charset="0"/>
              <a:cs typeface="Arial" pitchFamily="34" charset="0"/>
            </a:endParaRPr>
          </a:p>
          <a:p>
            <a:endParaRPr lang="en-IN" sz="2400" b="1" dirty="0">
              <a:solidFill>
                <a:schemeClr val="accent3">
                  <a:lumMod val="75000"/>
                </a:schemeClr>
              </a:solidFill>
              <a:latin typeface="Georgia" pitchFamily="18" charset="0"/>
              <a:cs typeface="Arial" pitchFamily="34" charset="0"/>
            </a:endParaRPr>
          </a:p>
          <a:p>
            <a:r>
              <a:rPr lang="en-IN" sz="2400" b="1" dirty="0" smtClean="0">
                <a:latin typeface="Georgia" pitchFamily="18" charset="0"/>
                <a:cs typeface="Arial" pitchFamily="34" charset="0"/>
              </a:rPr>
              <a:t>01</a:t>
            </a:r>
            <a:r>
              <a:rPr lang="en-IN" sz="2400" b="1" baseline="30000" dirty="0" smtClean="0">
                <a:latin typeface="Georgia" pitchFamily="18" charset="0"/>
                <a:cs typeface="Arial" pitchFamily="34" charset="0"/>
              </a:rPr>
              <a:t>st</a:t>
            </a:r>
            <a:r>
              <a:rPr lang="en-IN" sz="2400" b="1" dirty="0" smtClean="0">
                <a:latin typeface="Georgia" pitchFamily="18" charset="0"/>
                <a:cs typeface="Arial" pitchFamily="34" charset="0"/>
              </a:rPr>
              <a:t> Dec</a:t>
            </a:r>
            <a:r>
              <a:rPr lang="en-IN" sz="2400" b="1" noProof="0" dirty="0" smtClean="0">
                <a:latin typeface="Georgia" pitchFamily="18" charset="0"/>
                <a:cs typeface="Arial" pitchFamily="34" charset="0"/>
              </a:rPr>
              <a:t>, 2017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013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29200" y="4543207"/>
            <a:ext cx="4419600" cy="2543393"/>
          </a:xfrm>
          <a:prstGeom prst="rect">
            <a:avLst/>
          </a:prstGeom>
          <a:solidFill>
            <a:schemeClr val="tx1">
              <a:lumMod val="75000"/>
            </a:schemeClr>
          </a:solidFill>
          <a:ln w="63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 dirty="0" smtClean="0"/>
          </a:p>
        </p:txBody>
      </p:sp>
      <p:pic>
        <p:nvPicPr>
          <p:cNvPr id="1026" name="Picture 2" descr="https://media.licdn.com/mpr/mpr/AAEAAQAAAAAAAAzzAAAAJGNhOThiNDlmLTFmMDYtNDg3Yy1hNjUwLTE3MTdjNDMzZThmO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3747273" cy="226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techn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524000"/>
            <a:ext cx="4419600" cy="226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transparen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63" y="4543207"/>
            <a:ext cx="3822037" cy="2543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530352" y="457200"/>
            <a:ext cx="8997696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18824" rtl="0" eaLnBrk="1" latinLnBrk="0" hangingPunct="1">
              <a:spcBef>
                <a:spcPct val="0"/>
              </a:spcBef>
              <a:buNone/>
              <a:defRPr sz="3200" b="1" i="1" kern="1200" cap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Philosophy of Budget 2018-19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105400" y="4709270"/>
            <a:ext cx="4495800" cy="21487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173038" indent="-1730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dirty="0" smtClean="0">
                <a:solidFill>
                  <a:schemeClr val="bg1"/>
                </a:solidFill>
                <a:latin typeface="Georgia" pitchFamily="18" charset="0"/>
                <a:cs typeface="Arial" pitchFamily="34" charset="0"/>
              </a:rPr>
              <a:t>Partnership with Departments</a:t>
            </a:r>
          </a:p>
          <a:p>
            <a:pPr marL="173038" indent="-1730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noProof="0" dirty="0" smtClean="0">
                <a:solidFill>
                  <a:schemeClr val="bg1"/>
                </a:solidFill>
                <a:latin typeface="Georgia" pitchFamily="18" charset="0"/>
                <a:cs typeface="Arial" pitchFamily="34" charset="0"/>
              </a:rPr>
              <a:t>Technology to support</a:t>
            </a:r>
          </a:p>
          <a:p>
            <a:pPr marL="173038" indent="-1730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noProof="0" dirty="0" smtClean="0">
                <a:solidFill>
                  <a:schemeClr val="bg1"/>
                </a:solidFill>
                <a:latin typeface="Georgia" pitchFamily="18" charset="0"/>
                <a:cs typeface="Arial" pitchFamily="34" charset="0"/>
              </a:rPr>
              <a:t>Budget Transparency to increase</a:t>
            </a:r>
            <a:endParaRPr lang="en-IN" sz="2400" noProof="0" dirty="0" smtClean="0">
              <a:solidFill>
                <a:schemeClr val="bg1"/>
              </a:solidFill>
              <a:latin typeface="Georg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00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530352" y="457200"/>
            <a:ext cx="8997696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18824" rtl="0" eaLnBrk="1" latinLnBrk="0" hangingPunct="1">
              <a:spcBef>
                <a:spcPct val="0"/>
              </a:spcBef>
              <a:buNone/>
              <a:defRPr sz="3200" b="1" i="1" kern="1200" cap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Agenda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304800" y="1676400"/>
            <a:ext cx="9372600" cy="49530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61950" indent="-361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N" sz="2400" b="1" i="1" dirty="0" smtClean="0">
              <a:latin typeface="+mj-lt"/>
            </a:endParaRPr>
          </a:p>
        </p:txBody>
      </p:sp>
      <p:sp>
        <p:nvSpPr>
          <p:cNvPr id="4" name="Rounded Rectangle 3"/>
          <p:cNvSpPr/>
          <p:nvPr/>
        </p:nvSpPr>
        <p:spPr>
          <a:xfrm rot="10800000" flipV="1">
            <a:off x="533401" y="1295400"/>
            <a:ext cx="8985504" cy="5943599"/>
          </a:xfrm>
          <a:prstGeom prst="roundRect">
            <a:avLst/>
          </a:prstGeom>
          <a:solidFill>
            <a:schemeClr val="tx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61950" indent="-361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400" b="1" i="1" dirty="0">
                <a:solidFill>
                  <a:schemeClr val="bg1"/>
                </a:solidFill>
              </a:rPr>
              <a:t>Background: Public Finance Reforms</a:t>
            </a:r>
          </a:p>
          <a:p>
            <a:pPr marL="361950" indent="-361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400" b="1" i="1" dirty="0">
                <a:solidFill>
                  <a:schemeClr val="bg1"/>
                </a:solidFill>
              </a:rPr>
              <a:t>Rationale to Proposed changes: Budget 2018-19</a:t>
            </a:r>
          </a:p>
          <a:p>
            <a:pPr marL="361950" indent="-361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400" b="1" i="1" dirty="0">
                <a:solidFill>
                  <a:schemeClr val="bg1"/>
                </a:solidFill>
              </a:rPr>
              <a:t>Changes introduced: Budget 2018-19</a:t>
            </a:r>
          </a:p>
          <a:p>
            <a:pPr marL="871362" lvl="1" indent="-361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400" i="1" dirty="0">
                <a:solidFill>
                  <a:schemeClr val="bg1"/>
                </a:solidFill>
              </a:rPr>
              <a:t>Electronic Budget </a:t>
            </a:r>
          </a:p>
          <a:p>
            <a:pPr marL="871362" lvl="1" indent="-361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400" i="1" dirty="0">
                <a:solidFill>
                  <a:schemeClr val="bg1"/>
                </a:solidFill>
              </a:rPr>
              <a:t>Outcome &amp; Sectoral Budgets</a:t>
            </a:r>
          </a:p>
          <a:p>
            <a:pPr marL="871362" lvl="1" indent="-361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400" i="1" dirty="0">
                <a:solidFill>
                  <a:schemeClr val="bg1"/>
                </a:solidFill>
              </a:rPr>
              <a:t>Other key procedural changes</a:t>
            </a:r>
          </a:p>
          <a:p>
            <a:pPr marL="361950" indent="-361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400" b="1" i="1" dirty="0">
                <a:solidFill>
                  <a:schemeClr val="bg1"/>
                </a:solidFill>
              </a:rPr>
              <a:t>Budget Review Meeting schedule</a:t>
            </a:r>
          </a:p>
          <a:p>
            <a:pPr marL="361950" indent="-361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400" b="1" i="1" dirty="0">
                <a:solidFill>
                  <a:schemeClr val="bg1"/>
                </a:solidFill>
              </a:rPr>
              <a:t>Support from Finance </a:t>
            </a:r>
            <a:r>
              <a:rPr lang="en-IN" sz="2400" b="1" i="1" dirty="0" smtClean="0">
                <a:solidFill>
                  <a:schemeClr val="bg1"/>
                </a:solidFill>
              </a:rPr>
              <a:t>Department</a:t>
            </a:r>
            <a:endParaRPr lang="en-IN" sz="2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4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5" name="Group 4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4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6" name="Group 5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50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1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7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0352" y="457200"/>
            <a:ext cx="8997696" cy="609600"/>
          </a:xfrm>
        </p:spPr>
        <p:txBody>
          <a:bodyPr/>
          <a:lstStyle/>
          <a:p>
            <a:r>
              <a:rPr lang="en-GB" sz="3200" dirty="0" smtClean="0"/>
              <a:t>Background : Public Finance Reforms</a:t>
            </a:r>
            <a:endParaRPr lang="en-GB" sz="3200" dirty="0"/>
          </a:p>
        </p:txBody>
      </p:sp>
      <p:sp>
        <p:nvSpPr>
          <p:cNvPr id="57" name="Section Header" hidden="1"/>
          <p:cNvSpPr txBox="1"/>
          <p:nvPr>
            <p:custDataLst>
              <p:tags r:id="rId3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900" noProof="1" smtClean="0">
                <a:solidFill>
                  <a:schemeClr val="tx1"/>
                </a:solidFill>
              </a:rPr>
              <a:t>-1 Background and Scope of Work</a:t>
            </a:r>
          </a:p>
        </p:txBody>
      </p:sp>
      <p:sp>
        <p:nvSpPr>
          <p:cNvPr id="61" name="Rounded Rectangle 60"/>
          <p:cNvSpPr/>
          <p:nvPr/>
        </p:nvSpPr>
        <p:spPr>
          <a:xfrm rot="10800000" flipV="1">
            <a:off x="533400" y="1066801"/>
            <a:ext cx="8985504" cy="2133600"/>
          </a:xfrm>
          <a:prstGeom prst="roundRect">
            <a:avLst/>
          </a:prstGeom>
          <a:solidFill>
            <a:schemeClr val="tx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IN" sz="1800" b="1" dirty="0">
                <a:solidFill>
                  <a:srgbClr val="000099"/>
                </a:solidFill>
              </a:rPr>
              <a:t>Major Transformation in Public Finance Management </a:t>
            </a:r>
            <a:r>
              <a:rPr lang="en-IN" sz="1800" b="1" dirty="0" smtClean="0">
                <a:solidFill>
                  <a:srgbClr val="000099"/>
                </a:solidFill>
              </a:rPr>
              <a:t>in the last 20 months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800" i="1" dirty="0" smtClean="0">
                <a:solidFill>
                  <a:schemeClr val="bg1"/>
                </a:solidFill>
              </a:rPr>
              <a:t>End of Planning Commission and State to Plan &amp; Prioritize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800" i="1" dirty="0" smtClean="0">
                <a:solidFill>
                  <a:schemeClr val="bg1"/>
                </a:solidFill>
              </a:rPr>
              <a:t>Central </a:t>
            </a:r>
            <a:r>
              <a:rPr lang="en-IN" sz="1800" i="1" dirty="0">
                <a:solidFill>
                  <a:schemeClr val="bg1"/>
                </a:solidFill>
              </a:rPr>
              <a:t>Taxes devolution increased to 42% from 32%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800" i="1" dirty="0" smtClean="0">
                <a:solidFill>
                  <a:schemeClr val="bg1"/>
                </a:solidFill>
              </a:rPr>
              <a:t>Restructuring &amp; rationalization of Centrally Sponsored Schemes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800" i="1" dirty="0" smtClean="0">
                <a:solidFill>
                  <a:schemeClr val="bg1"/>
                </a:solidFill>
              </a:rPr>
              <a:t>Plan</a:t>
            </a:r>
            <a:r>
              <a:rPr lang="en-IN" sz="1800" i="1" dirty="0">
                <a:solidFill>
                  <a:schemeClr val="bg1"/>
                </a:solidFill>
              </a:rPr>
              <a:t>, </a:t>
            </a:r>
            <a:r>
              <a:rPr lang="en-IN" sz="1800" i="1" dirty="0" smtClean="0">
                <a:solidFill>
                  <a:schemeClr val="bg1"/>
                </a:solidFill>
              </a:rPr>
              <a:t>Non-Plan distinction </a:t>
            </a:r>
            <a:r>
              <a:rPr lang="en-IN" sz="1800" i="1" dirty="0">
                <a:solidFill>
                  <a:schemeClr val="bg1"/>
                </a:solidFill>
              </a:rPr>
              <a:t>removed; Expenditure classified as Revenue, </a:t>
            </a:r>
            <a:r>
              <a:rPr lang="en-IN" sz="1800" i="1" dirty="0" smtClean="0">
                <a:solidFill>
                  <a:schemeClr val="bg1"/>
                </a:solidFill>
              </a:rPr>
              <a:t>Capital</a:t>
            </a:r>
            <a:endParaRPr lang="en-IN" sz="1800" i="1" dirty="0">
              <a:solidFill>
                <a:schemeClr val="bg1"/>
              </a:solidFill>
            </a:endParaRPr>
          </a:p>
        </p:txBody>
      </p:sp>
      <p:sp>
        <p:nvSpPr>
          <p:cNvPr id="60" name="Rounded Rectangle 59"/>
          <p:cNvSpPr/>
          <p:nvPr/>
        </p:nvSpPr>
        <p:spPr>
          <a:xfrm rot="10800000" flipV="1">
            <a:off x="533401" y="3429000"/>
            <a:ext cx="8985504" cy="4114799"/>
          </a:xfrm>
          <a:prstGeom prst="roundRect">
            <a:avLst/>
          </a:prstGeom>
          <a:solidFill>
            <a:schemeClr val="tx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IN" sz="1800" b="1" dirty="0" smtClean="0">
                <a:solidFill>
                  <a:srgbClr val="003399"/>
                </a:solidFill>
              </a:rPr>
              <a:t>Reforms agenda being driven in Finance Department</a:t>
            </a:r>
            <a:endParaRPr lang="en-IN" sz="1800" b="1" dirty="0">
              <a:solidFill>
                <a:srgbClr val="003399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800" i="1" dirty="0" err="1" smtClean="0">
                <a:solidFill>
                  <a:schemeClr val="bg1"/>
                </a:solidFill>
              </a:rPr>
              <a:t>ReSTART</a:t>
            </a:r>
            <a:r>
              <a:rPr lang="en-IN" sz="1800" i="1" dirty="0" smtClean="0">
                <a:solidFill>
                  <a:schemeClr val="bg1"/>
                </a:solidFill>
              </a:rPr>
              <a:t> Assam</a:t>
            </a:r>
          </a:p>
          <a:p>
            <a:pPr marL="795162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800" i="1" dirty="0" smtClean="0">
                <a:solidFill>
                  <a:schemeClr val="bg1"/>
                </a:solidFill>
              </a:rPr>
              <a:t>Assam State Public Finance Institutional Reforms (</a:t>
            </a:r>
            <a:r>
              <a:rPr lang="en-IN" sz="1800" i="1" dirty="0" err="1" smtClean="0">
                <a:solidFill>
                  <a:schemeClr val="bg1"/>
                </a:solidFill>
              </a:rPr>
              <a:t>ASPIRe</a:t>
            </a:r>
            <a:r>
              <a:rPr lang="en-IN" sz="1800" i="1" dirty="0" smtClean="0">
                <a:solidFill>
                  <a:schemeClr val="bg1"/>
                </a:solidFill>
              </a:rPr>
              <a:t>) Project</a:t>
            </a:r>
          </a:p>
          <a:p>
            <a:pPr marL="795162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800" i="1" dirty="0" smtClean="0">
                <a:solidFill>
                  <a:schemeClr val="bg1"/>
                </a:solidFill>
              </a:rPr>
              <a:t>Lead Externally Aided Projects (LEAP) Cell</a:t>
            </a:r>
            <a:endParaRPr lang="en-IN" sz="1800" i="1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800" i="1" dirty="0" smtClean="0">
                <a:solidFill>
                  <a:schemeClr val="bg1"/>
                </a:solidFill>
              </a:rPr>
              <a:t>Assam Public Procurement Act, 2017 (Draft </a:t>
            </a:r>
            <a:r>
              <a:rPr lang="en-IN" sz="1800" i="1" dirty="0">
                <a:solidFill>
                  <a:schemeClr val="bg1"/>
                </a:solidFill>
              </a:rPr>
              <a:t>r</a:t>
            </a:r>
            <a:r>
              <a:rPr lang="en-IN" sz="1800" i="1" dirty="0" smtClean="0">
                <a:solidFill>
                  <a:schemeClr val="bg1"/>
                </a:solidFill>
              </a:rPr>
              <a:t>ules circulated to Departments)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800" i="1" dirty="0" smtClean="0">
                <a:solidFill>
                  <a:schemeClr val="bg1"/>
                </a:solidFill>
              </a:rPr>
              <a:t>Online Budget Preparation &amp; Distribution</a:t>
            </a:r>
            <a:endParaRPr lang="en-IN" sz="1800" i="1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800" i="1" dirty="0" smtClean="0">
                <a:solidFill>
                  <a:schemeClr val="bg1"/>
                </a:solidFill>
              </a:rPr>
              <a:t>Online Ceiling Proposal to the DDOs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800" i="1" dirty="0" smtClean="0">
                <a:solidFill>
                  <a:schemeClr val="bg1"/>
                </a:solidFill>
              </a:rPr>
              <a:t>Online Salary Bill (now covers almost 95% of DDOs)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800" i="1" dirty="0" smtClean="0">
                <a:solidFill>
                  <a:schemeClr val="bg1"/>
                </a:solidFill>
              </a:rPr>
              <a:t>First Salary Module (now rolled out)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800" i="1" dirty="0" smtClean="0">
                <a:solidFill>
                  <a:schemeClr val="bg1"/>
                </a:solidFill>
              </a:rPr>
              <a:t>Online Non-Salary Bills (now being piloted)</a:t>
            </a:r>
            <a:endParaRPr lang="en-IN" sz="1800" i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480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5" name="Group 4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4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6" name="Group 5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50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1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7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0352" y="457200"/>
            <a:ext cx="8997696" cy="609600"/>
          </a:xfrm>
        </p:spPr>
        <p:txBody>
          <a:bodyPr/>
          <a:lstStyle/>
          <a:p>
            <a:r>
              <a:rPr lang="en-GB" sz="3200" dirty="0" smtClean="0"/>
              <a:t>Rationale to proposed changes: Budget 2018-19</a:t>
            </a:r>
            <a:endParaRPr lang="en-GB" sz="3200" dirty="0"/>
          </a:p>
        </p:txBody>
      </p:sp>
      <p:sp>
        <p:nvSpPr>
          <p:cNvPr id="57" name="Section Header" hidden="1"/>
          <p:cNvSpPr txBox="1"/>
          <p:nvPr>
            <p:custDataLst>
              <p:tags r:id="rId3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900" noProof="1" smtClean="0">
                <a:solidFill>
                  <a:schemeClr val="tx1"/>
                </a:solidFill>
              </a:rPr>
              <a:t>-1 Background and Scope of Work</a:t>
            </a:r>
          </a:p>
        </p:txBody>
      </p:sp>
      <p:sp>
        <p:nvSpPr>
          <p:cNvPr id="60" name="Rounded Rectangle 59"/>
          <p:cNvSpPr/>
          <p:nvPr/>
        </p:nvSpPr>
        <p:spPr>
          <a:xfrm rot="10800000" flipV="1">
            <a:off x="533401" y="1453895"/>
            <a:ext cx="8985504" cy="6089904"/>
          </a:xfrm>
          <a:prstGeom prst="roundRect">
            <a:avLst/>
          </a:prstGeom>
          <a:solidFill>
            <a:schemeClr val="tx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In continuation with the efforts towards Public Finance reforms, we are introducing new initiatives in Budget 2018-19 aimed to:</a:t>
            </a:r>
          </a:p>
          <a:p>
            <a:pPr marL="441325" lvl="1" indent="-1730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‘</a:t>
            </a:r>
            <a:r>
              <a:rPr lang="en-IN" sz="2000" b="1" i="1" dirty="0" smtClean="0">
                <a:solidFill>
                  <a:srgbClr val="003399"/>
                </a:solidFill>
              </a:rPr>
              <a:t>Reduce the Data-entry</a:t>
            </a:r>
            <a:r>
              <a:rPr lang="en-IN" sz="2000" i="1" dirty="0" smtClean="0">
                <a:solidFill>
                  <a:schemeClr val="bg1"/>
                </a:solidFill>
              </a:rPr>
              <a:t>’ effort at the </a:t>
            </a:r>
            <a:r>
              <a:rPr lang="en-IN" sz="2000" i="1" dirty="0" err="1" smtClean="0">
                <a:solidFill>
                  <a:schemeClr val="bg1"/>
                </a:solidFill>
              </a:rPr>
              <a:t>HoD</a:t>
            </a:r>
            <a:r>
              <a:rPr lang="en-IN" sz="2000" i="1" dirty="0" smtClean="0">
                <a:solidFill>
                  <a:schemeClr val="bg1"/>
                </a:solidFill>
              </a:rPr>
              <a:t>/ Department levels</a:t>
            </a:r>
          </a:p>
          <a:p>
            <a:pPr marL="441325" lvl="1" indent="-1730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‘</a:t>
            </a:r>
            <a:r>
              <a:rPr lang="en-IN" sz="2000" b="1" i="1" dirty="0" smtClean="0">
                <a:solidFill>
                  <a:srgbClr val="003399"/>
                </a:solidFill>
              </a:rPr>
              <a:t>Limit the </a:t>
            </a:r>
            <a:r>
              <a:rPr lang="en-IN" sz="2000" b="1" i="1" dirty="0" err="1" smtClean="0">
                <a:solidFill>
                  <a:srgbClr val="003399"/>
                </a:solidFill>
              </a:rPr>
              <a:t>mis</a:t>
            </a:r>
            <a:r>
              <a:rPr lang="en-IN" sz="2000" b="1" i="1" dirty="0" smtClean="0">
                <a:solidFill>
                  <a:srgbClr val="003399"/>
                </a:solidFill>
              </a:rPr>
              <a:t>-classifications</a:t>
            </a:r>
            <a:r>
              <a:rPr lang="en-IN" sz="2000" i="1" dirty="0" smtClean="0">
                <a:solidFill>
                  <a:schemeClr val="bg1"/>
                </a:solidFill>
              </a:rPr>
              <a:t>’ of Receipt/ Expenditure Heads</a:t>
            </a:r>
          </a:p>
          <a:p>
            <a:pPr marL="441325" lvl="1" indent="-1730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‘</a:t>
            </a:r>
            <a:r>
              <a:rPr lang="en-IN" sz="2000" b="1" i="1" dirty="0" smtClean="0">
                <a:solidFill>
                  <a:srgbClr val="003399"/>
                </a:solidFill>
              </a:rPr>
              <a:t>Shorten </a:t>
            </a:r>
            <a:r>
              <a:rPr lang="en-IN" sz="2000" b="1" i="1" dirty="0">
                <a:solidFill>
                  <a:srgbClr val="003399"/>
                </a:solidFill>
              </a:rPr>
              <a:t>the </a:t>
            </a:r>
            <a:r>
              <a:rPr lang="en-IN" sz="2000" b="1" i="1" dirty="0" smtClean="0">
                <a:solidFill>
                  <a:srgbClr val="003399"/>
                </a:solidFill>
              </a:rPr>
              <a:t>Budget </a:t>
            </a:r>
            <a:r>
              <a:rPr lang="en-IN" sz="2000" b="1" i="1" dirty="0">
                <a:solidFill>
                  <a:srgbClr val="003399"/>
                </a:solidFill>
              </a:rPr>
              <a:t>preparation</a:t>
            </a:r>
            <a:r>
              <a:rPr lang="en-IN" sz="2000" i="1" dirty="0">
                <a:solidFill>
                  <a:schemeClr val="bg1"/>
                </a:solidFill>
              </a:rPr>
              <a:t>’ cycle-time</a:t>
            </a:r>
          </a:p>
          <a:p>
            <a:pPr marL="441325" lvl="1" indent="-1730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‘</a:t>
            </a:r>
            <a:r>
              <a:rPr lang="en-IN" sz="2000" b="1" i="1" dirty="0" smtClean="0">
                <a:solidFill>
                  <a:srgbClr val="003399"/>
                </a:solidFill>
              </a:rPr>
              <a:t>Rationalize the Expenditure Heads</a:t>
            </a:r>
            <a:r>
              <a:rPr lang="en-IN" sz="2000" i="1" dirty="0" smtClean="0">
                <a:solidFill>
                  <a:schemeClr val="bg1"/>
                </a:solidFill>
              </a:rPr>
              <a:t>’ of Accounts</a:t>
            </a:r>
          </a:p>
          <a:p>
            <a:pPr marL="441325" lvl="1" indent="-1730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Capture the expenditure planned under ‘</a:t>
            </a:r>
            <a:r>
              <a:rPr lang="en-IN" sz="2000" b="1" i="1" dirty="0" smtClean="0">
                <a:solidFill>
                  <a:srgbClr val="003399"/>
                </a:solidFill>
              </a:rPr>
              <a:t>Appropriate Budgetary classifications</a:t>
            </a:r>
            <a:r>
              <a:rPr lang="en-IN" sz="2000" b="1" i="1" dirty="0" smtClean="0">
                <a:solidFill>
                  <a:schemeClr val="bg1"/>
                </a:solidFill>
              </a:rPr>
              <a:t>’</a:t>
            </a:r>
            <a:r>
              <a:rPr lang="en-IN" sz="2000" i="1" dirty="0" smtClean="0">
                <a:solidFill>
                  <a:schemeClr val="bg1"/>
                </a:solidFill>
              </a:rPr>
              <a:t> (Gender) &amp; bring Outcome focus to Budget (SDG)</a:t>
            </a:r>
          </a:p>
          <a:p>
            <a:pPr marL="441325" lvl="1" indent="-1730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Optimise use of ‘</a:t>
            </a:r>
            <a:r>
              <a:rPr lang="en-IN" sz="2000" b="1" i="1" dirty="0" smtClean="0">
                <a:solidFill>
                  <a:srgbClr val="003399"/>
                </a:solidFill>
              </a:rPr>
              <a:t>Cash &amp; Debt</a:t>
            </a:r>
            <a:r>
              <a:rPr lang="en-IN" sz="2000" i="1" dirty="0" smtClean="0">
                <a:solidFill>
                  <a:schemeClr val="bg1"/>
                </a:solidFill>
              </a:rPr>
              <a:t>’ by the State Government</a:t>
            </a:r>
          </a:p>
          <a:p>
            <a:pPr marL="441325" lvl="1" indent="-1730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Increase </a:t>
            </a:r>
            <a:r>
              <a:rPr lang="en-IN" sz="2000" i="1" dirty="0" smtClean="0">
                <a:solidFill>
                  <a:schemeClr val="bg1"/>
                </a:solidFill>
              </a:rPr>
              <a:t>‘</a:t>
            </a:r>
            <a:r>
              <a:rPr lang="en-IN" sz="2000" b="1" i="1" dirty="0" smtClean="0">
                <a:solidFill>
                  <a:srgbClr val="003399"/>
                </a:solidFill>
              </a:rPr>
              <a:t>Budget Disclosures</a:t>
            </a:r>
            <a:r>
              <a:rPr lang="en-IN" sz="2000" i="1" dirty="0" smtClean="0">
                <a:solidFill>
                  <a:schemeClr val="bg1"/>
                </a:solidFill>
              </a:rPr>
              <a:t>’ as part of </a:t>
            </a:r>
            <a:r>
              <a:rPr lang="en-IN" sz="2000" i="1" dirty="0" smtClean="0">
                <a:solidFill>
                  <a:schemeClr val="bg1"/>
                </a:solidFill>
              </a:rPr>
              <a:t>Transparency </a:t>
            </a:r>
            <a:r>
              <a:rPr lang="en-IN" sz="2000" i="1" dirty="0" smtClean="0">
                <a:solidFill>
                  <a:schemeClr val="bg1"/>
                </a:solidFill>
              </a:rPr>
              <a:t>initiatives</a:t>
            </a:r>
          </a:p>
          <a:p>
            <a:pPr marL="441325" lvl="1" indent="-1730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Build ‘</a:t>
            </a:r>
            <a:r>
              <a:rPr lang="en-IN" sz="2000" b="1" i="1" dirty="0" smtClean="0">
                <a:solidFill>
                  <a:srgbClr val="003399"/>
                </a:solidFill>
              </a:rPr>
              <a:t>Database of Key Assets’</a:t>
            </a:r>
            <a:r>
              <a:rPr lang="en-IN" sz="2000" i="1" dirty="0" smtClean="0">
                <a:solidFill>
                  <a:schemeClr val="bg1"/>
                </a:solidFill>
              </a:rPr>
              <a:t> of the State</a:t>
            </a:r>
            <a:endParaRPr lang="en-IN" sz="2000" i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855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5" name="Group 4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4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6" name="Group 5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50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1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7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0352" y="457200"/>
            <a:ext cx="8997696" cy="609600"/>
          </a:xfrm>
        </p:spPr>
        <p:txBody>
          <a:bodyPr/>
          <a:lstStyle/>
          <a:p>
            <a:r>
              <a:rPr lang="en-GB" sz="3200" dirty="0" smtClean="0"/>
              <a:t>Electronic Budget</a:t>
            </a:r>
            <a:endParaRPr lang="en-GB" sz="3200" dirty="0"/>
          </a:p>
        </p:txBody>
      </p:sp>
      <p:sp>
        <p:nvSpPr>
          <p:cNvPr id="57" name="Section Header" hidden="1"/>
          <p:cNvSpPr txBox="1"/>
          <p:nvPr>
            <p:custDataLst>
              <p:tags r:id="rId3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900" noProof="1" smtClean="0">
                <a:solidFill>
                  <a:schemeClr val="tx1"/>
                </a:solidFill>
              </a:rPr>
              <a:t>-1 Background and Scope of Work</a:t>
            </a:r>
          </a:p>
        </p:txBody>
      </p:sp>
      <p:sp>
        <p:nvSpPr>
          <p:cNvPr id="60" name="Rounded Rectangle 59"/>
          <p:cNvSpPr/>
          <p:nvPr/>
        </p:nvSpPr>
        <p:spPr>
          <a:xfrm rot="10800000" flipV="1">
            <a:off x="152398" y="1069848"/>
            <a:ext cx="6172199" cy="6550151"/>
          </a:xfrm>
          <a:prstGeom prst="roundRect">
            <a:avLst/>
          </a:prstGeom>
          <a:solidFill>
            <a:schemeClr val="tx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Mobile </a:t>
            </a:r>
            <a:r>
              <a:rPr lang="en-IN" sz="2000" i="1" dirty="0" smtClean="0">
                <a:solidFill>
                  <a:schemeClr val="bg1"/>
                </a:solidFill>
              </a:rPr>
              <a:t>App to be created for Budget 2018-19; can be subsequently extended for Expenditure monitoring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i="1" dirty="0">
                <a:solidFill>
                  <a:schemeClr val="bg1"/>
                </a:solidFill>
              </a:rPr>
              <a:t>Printing of Budget Books to be cut down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Hon’ble </a:t>
            </a:r>
            <a:r>
              <a:rPr lang="en-IN" sz="2000" i="1" dirty="0" smtClean="0">
                <a:solidFill>
                  <a:schemeClr val="bg1"/>
                </a:solidFill>
              </a:rPr>
              <a:t>MLAs, Senior Officers to be given pre-loaded tablets for the same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Media, Departments to be given pre-loaded Pen-drives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Citizens to download from Google </a:t>
            </a:r>
            <a:r>
              <a:rPr lang="en-IN" sz="2000" i="1" dirty="0" err="1" smtClean="0">
                <a:solidFill>
                  <a:schemeClr val="bg1"/>
                </a:solidFill>
              </a:rPr>
              <a:t>Playstore</a:t>
            </a:r>
            <a:r>
              <a:rPr lang="en-IN" sz="2000" i="1" dirty="0" smtClean="0">
                <a:solidFill>
                  <a:schemeClr val="bg1"/>
                </a:solidFill>
              </a:rPr>
              <a:t>, Apple Store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Budget speech ‘search function’ to be enabled for Citizens to search for concerned topics, schemes </a:t>
            </a:r>
            <a:r>
              <a:rPr lang="en-IN" sz="2000" i="1" dirty="0">
                <a:solidFill>
                  <a:schemeClr val="bg1"/>
                </a:solidFill>
              </a:rPr>
              <a:t>(</a:t>
            </a:r>
            <a:r>
              <a:rPr lang="en-IN" sz="2000" i="1" dirty="0" err="1" smtClean="0">
                <a:solidFill>
                  <a:schemeClr val="bg1"/>
                </a:solidFill>
              </a:rPr>
              <a:t>eg</a:t>
            </a:r>
            <a:r>
              <a:rPr lang="en-IN" sz="2000" i="1" dirty="0" smtClean="0">
                <a:solidFill>
                  <a:schemeClr val="bg1"/>
                </a:solidFill>
              </a:rPr>
              <a:t>: Tea, Rural Infrastructure, Students etc.)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842" y="1569911"/>
            <a:ext cx="3463158" cy="5516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9244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5" name="Group 4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4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6" name="Group 5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50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1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7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0352" y="457200"/>
            <a:ext cx="8997696" cy="609600"/>
          </a:xfrm>
        </p:spPr>
        <p:txBody>
          <a:bodyPr/>
          <a:lstStyle/>
          <a:p>
            <a:r>
              <a:rPr lang="en-GB" sz="3200" dirty="0" smtClean="0"/>
              <a:t>Outcome </a:t>
            </a:r>
            <a:r>
              <a:rPr lang="en-GB" sz="3200" dirty="0" smtClean="0"/>
              <a:t>Budget</a:t>
            </a:r>
            <a:endParaRPr lang="en-GB" sz="3200" dirty="0"/>
          </a:p>
        </p:txBody>
      </p:sp>
      <p:sp>
        <p:nvSpPr>
          <p:cNvPr id="57" name="Section Header" hidden="1"/>
          <p:cNvSpPr txBox="1"/>
          <p:nvPr>
            <p:custDataLst>
              <p:tags r:id="rId3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900" noProof="1" smtClean="0">
                <a:solidFill>
                  <a:schemeClr val="tx1"/>
                </a:solidFill>
              </a:rPr>
              <a:t>-1 Background and Scope of Work</a:t>
            </a:r>
          </a:p>
        </p:txBody>
      </p:sp>
      <p:sp>
        <p:nvSpPr>
          <p:cNvPr id="60" name="Rounded Rectangle 59"/>
          <p:cNvSpPr/>
          <p:nvPr/>
        </p:nvSpPr>
        <p:spPr>
          <a:xfrm rot="10800000" flipV="1">
            <a:off x="533401" y="1069848"/>
            <a:ext cx="8985504" cy="2660904"/>
          </a:xfrm>
          <a:prstGeom prst="roundRect">
            <a:avLst/>
          </a:prstGeom>
          <a:solidFill>
            <a:schemeClr val="tx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2800"/>
              </a:lnSpc>
              <a:spcBef>
                <a:spcPts val="300"/>
              </a:spcBef>
            </a:pPr>
            <a:r>
              <a:rPr lang="en-IN" sz="2000" b="1" i="1" dirty="0" smtClean="0">
                <a:solidFill>
                  <a:srgbClr val="003399"/>
                </a:solidFill>
              </a:rPr>
              <a:t>Outcome Budget (Sustainable Development Goals)</a:t>
            </a:r>
            <a:endParaRPr lang="en-IN" sz="2000" i="1" dirty="0">
              <a:solidFill>
                <a:schemeClr val="bg1"/>
              </a:solidFill>
            </a:endParaRPr>
          </a:p>
          <a:p>
            <a:pPr marL="285750" indent="-285750">
              <a:lnSpc>
                <a:spcPts val="28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dirty="0" smtClean="0">
                <a:solidFill>
                  <a:schemeClr val="bg1"/>
                </a:solidFill>
              </a:rPr>
              <a:t>Outcome </a:t>
            </a:r>
            <a:r>
              <a:rPr lang="en-IN" sz="2000" dirty="0" smtClean="0">
                <a:solidFill>
                  <a:schemeClr val="bg1"/>
                </a:solidFill>
              </a:rPr>
              <a:t>Budget aligned to SDGs, </a:t>
            </a:r>
            <a:r>
              <a:rPr lang="en-IN" sz="2000" dirty="0" smtClean="0">
                <a:solidFill>
                  <a:schemeClr val="bg1"/>
                </a:solidFill>
              </a:rPr>
              <a:t>process of mapping specific Goal, Target to Head of Account improved over last year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 smtClean="0">
                <a:solidFill>
                  <a:schemeClr val="bg1"/>
                </a:solidFill>
              </a:rPr>
              <a:t>Supported by SDG Cell, Finance Department has trained 12 Departments in the revised mapping process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 smtClean="0">
                <a:solidFill>
                  <a:schemeClr val="bg1"/>
                </a:solidFill>
              </a:rPr>
              <a:t>Other </a:t>
            </a:r>
            <a:r>
              <a:rPr lang="en-IN" sz="2000" dirty="0" smtClean="0">
                <a:solidFill>
                  <a:schemeClr val="bg1"/>
                </a:solidFill>
              </a:rPr>
              <a:t>Departments to be given training over the next couple of </a:t>
            </a:r>
            <a:r>
              <a:rPr lang="en-IN" sz="2000" dirty="0" smtClean="0">
                <a:solidFill>
                  <a:schemeClr val="bg1"/>
                </a:solidFill>
              </a:rPr>
              <a:t>weeks</a:t>
            </a:r>
            <a:endParaRPr lang="en-IN" sz="2000" dirty="0" smtClean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962400"/>
            <a:ext cx="5899391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7258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5" name="Group 4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4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6" name="Group 5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50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1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7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0352" y="457200"/>
            <a:ext cx="8997696" cy="609600"/>
          </a:xfrm>
        </p:spPr>
        <p:txBody>
          <a:bodyPr/>
          <a:lstStyle/>
          <a:p>
            <a:r>
              <a:rPr lang="en-GB" sz="3200" dirty="0" smtClean="0"/>
              <a:t>Sectoral </a:t>
            </a:r>
            <a:r>
              <a:rPr lang="en-GB" sz="3200" dirty="0" smtClean="0"/>
              <a:t>Budget</a:t>
            </a:r>
            <a:endParaRPr lang="en-GB" sz="3200" dirty="0"/>
          </a:p>
        </p:txBody>
      </p:sp>
      <p:sp>
        <p:nvSpPr>
          <p:cNvPr id="57" name="Section Header" hidden="1"/>
          <p:cNvSpPr txBox="1"/>
          <p:nvPr>
            <p:custDataLst>
              <p:tags r:id="rId3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900" noProof="1" smtClean="0">
                <a:solidFill>
                  <a:schemeClr val="tx1"/>
                </a:solidFill>
              </a:rPr>
              <a:t>-1 Background and Scope of Work</a:t>
            </a:r>
          </a:p>
        </p:txBody>
      </p:sp>
      <p:sp>
        <p:nvSpPr>
          <p:cNvPr id="60" name="Rounded Rectangle 59"/>
          <p:cNvSpPr/>
          <p:nvPr/>
        </p:nvSpPr>
        <p:spPr>
          <a:xfrm rot="10800000" flipV="1">
            <a:off x="615696" y="1066800"/>
            <a:ext cx="8985504" cy="6470906"/>
          </a:xfrm>
          <a:prstGeom prst="roundRect">
            <a:avLst/>
          </a:prstGeom>
          <a:solidFill>
            <a:schemeClr val="tx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IN" sz="2000" b="1" i="1" dirty="0" smtClean="0">
                <a:solidFill>
                  <a:srgbClr val="003399"/>
                </a:solidFill>
              </a:rPr>
              <a:t>Sectoral </a:t>
            </a:r>
            <a:r>
              <a:rPr lang="en-IN" sz="2000" b="1" i="1" dirty="0" smtClean="0">
                <a:solidFill>
                  <a:srgbClr val="003399"/>
                </a:solidFill>
              </a:rPr>
              <a:t>Budget</a:t>
            </a:r>
            <a:endParaRPr lang="en-IN" sz="2000" b="1" i="1" dirty="0">
              <a:solidFill>
                <a:srgbClr val="003399"/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dirty="0" smtClean="0">
                <a:solidFill>
                  <a:schemeClr val="bg1"/>
                </a:solidFill>
              </a:rPr>
              <a:t>In addition to </a:t>
            </a:r>
            <a:r>
              <a:rPr lang="en-IN" sz="2000" b="1" dirty="0" smtClean="0">
                <a:solidFill>
                  <a:schemeClr val="bg1"/>
                </a:solidFill>
              </a:rPr>
              <a:t>Gender</a:t>
            </a:r>
            <a:r>
              <a:rPr lang="en-IN" sz="2000" dirty="0" smtClean="0">
                <a:solidFill>
                  <a:schemeClr val="bg1"/>
                </a:solidFill>
              </a:rPr>
              <a:t> Budget, the State Government is introducing the concepts of </a:t>
            </a:r>
            <a:r>
              <a:rPr lang="en-IN" sz="2000" b="1" dirty="0" smtClean="0">
                <a:solidFill>
                  <a:schemeClr val="bg1"/>
                </a:solidFill>
              </a:rPr>
              <a:t>Child/ Girl Child </a:t>
            </a:r>
            <a:r>
              <a:rPr lang="en-IN" sz="2000" dirty="0" smtClean="0">
                <a:solidFill>
                  <a:schemeClr val="bg1"/>
                </a:solidFill>
              </a:rPr>
              <a:t>Budget, </a:t>
            </a:r>
            <a:r>
              <a:rPr lang="en-IN" sz="2000" b="1" dirty="0" smtClean="0">
                <a:solidFill>
                  <a:schemeClr val="bg1"/>
                </a:solidFill>
              </a:rPr>
              <a:t>Elderly </a:t>
            </a:r>
            <a:r>
              <a:rPr lang="en-IN" sz="2000" dirty="0" smtClean="0">
                <a:solidFill>
                  <a:schemeClr val="bg1"/>
                </a:solidFill>
              </a:rPr>
              <a:t>Budget and </a:t>
            </a:r>
            <a:r>
              <a:rPr lang="en-IN" sz="2000" b="1" dirty="0" err="1" smtClean="0">
                <a:solidFill>
                  <a:schemeClr val="bg1"/>
                </a:solidFill>
              </a:rPr>
              <a:t>Divyang</a:t>
            </a:r>
            <a:r>
              <a:rPr lang="en-IN" sz="2000" dirty="0" smtClean="0">
                <a:solidFill>
                  <a:schemeClr val="bg1"/>
                </a:solidFill>
              </a:rPr>
              <a:t> Budget</a:t>
            </a: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dirty="0" smtClean="0">
                <a:solidFill>
                  <a:schemeClr val="bg1"/>
                </a:solidFill>
              </a:rPr>
              <a:t>Allocations under various schemes for the above categories should be clearly reflected in the budget document to improve transparency in public spending</a:t>
            </a: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dirty="0" smtClean="0">
                <a:solidFill>
                  <a:schemeClr val="bg1"/>
                </a:solidFill>
              </a:rPr>
              <a:t>Facility created on FinAssam portal to specify the budget earmarked for the appropriate category, while submitting Expenditure</a:t>
            </a: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dirty="0" smtClean="0">
                <a:solidFill>
                  <a:schemeClr val="bg1"/>
                </a:solidFill>
              </a:rPr>
              <a:t>Only </a:t>
            </a:r>
            <a:r>
              <a:rPr lang="en-IN" sz="2000" b="1" dirty="0" smtClean="0">
                <a:solidFill>
                  <a:schemeClr val="bg1"/>
                </a:solidFill>
              </a:rPr>
              <a:t>affirmative actions of the State/ Positive Discrimination</a:t>
            </a:r>
            <a:r>
              <a:rPr lang="en-IN" sz="2000" dirty="0" smtClean="0">
                <a:solidFill>
                  <a:schemeClr val="bg1"/>
                </a:solidFill>
              </a:rPr>
              <a:t> by the State should be earmarked under a particular category of Sectoral Budget</a:t>
            </a:r>
          </a:p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IN" sz="2000" b="1" dirty="0" smtClean="0">
                <a:solidFill>
                  <a:schemeClr val="bg1"/>
                </a:solidFill>
              </a:rPr>
              <a:t>Note</a:t>
            </a:r>
            <a:r>
              <a:rPr lang="en-IN" sz="2000" dirty="0" smtClean="0">
                <a:solidFill>
                  <a:schemeClr val="bg1"/>
                </a:solidFill>
              </a:rPr>
              <a:t>: Child is defined as being between 0-14 years of 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512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5" name="Group 4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4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6" name="Group 5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50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1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7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0352" y="457200"/>
            <a:ext cx="8997696" cy="609600"/>
          </a:xfrm>
        </p:spPr>
        <p:txBody>
          <a:bodyPr/>
          <a:lstStyle/>
          <a:p>
            <a:r>
              <a:rPr lang="en-GB" sz="3200" dirty="0" smtClean="0"/>
              <a:t>Sectoral </a:t>
            </a:r>
            <a:r>
              <a:rPr lang="en-GB" sz="3200" dirty="0" smtClean="0"/>
              <a:t>Budget (Examples)</a:t>
            </a:r>
            <a:endParaRPr lang="en-GB" sz="3200" dirty="0"/>
          </a:p>
        </p:txBody>
      </p:sp>
      <p:sp>
        <p:nvSpPr>
          <p:cNvPr id="57" name="Section Header" hidden="1"/>
          <p:cNvSpPr txBox="1"/>
          <p:nvPr>
            <p:custDataLst>
              <p:tags r:id="rId3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900" noProof="1" smtClean="0">
                <a:solidFill>
                  <a:schemeClr val="tx1"/>
                </a:solidFill>
              </a:rPr>
              <a:t>-1 Background and Scope of Work</a:t>
            </a:r>
          </a:p>
        </p:txBody>
      </p:sp>
      <p:sp>
        <p:nvSpPr>
          <p:cNvPr id="60" name="Rounded Rectangle 59"/>
          <p:cNvSpPr/>
          <p:nvPr/>
        </p:nvSpPr>
        <p:spPr>
          <a:xfrm rot="10800000" flipV="1">
            <a:off x="533401" y="1069848"/>
            <a:ext cx="8985504" cy="6391656"/>
          </a:xfrm>
          <a:prstGeom prst="roundRect">
            <a:avLst/>
          </a:prstGeom>
          <a:solidFill>
            <a:schemeClr val="tx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2800"/>
              </a:lnSpc>
              <a:spcBef>
                <a:spcPts val="300"/>
              </a:spcBef>
            </a:pPr>
            <a:r>
              <a:rPr lang="en-IN" sz="2000" b="1" dirty="0" smtClean="0">
                <a:solidFill>
                  <a:srgbClr val="000099"/>
                </a:solidFill>
              </a:rPr>
              <a:t>Case 1</a:t>
            </a:r>
          </a:p>
          <a:p>
            <a:pPr>
              <a:lnSpc>
                <a:spcPct val="150000"/>
              </a:lnSpc>
            </a:pPr>
            <a:r>
              <a:rPr lang="en-IN" sz="2000" b="1" dirty="0" smtClean="0">
                <a:solidFill>
                  <a:schemeClr val="bg1"/>
                </a:solidFill>
              </a:rPr>
              <a:t>Type:</a:t>
            </a:r>
            <a:r>
              <a:rPr lang="en-IN" sz="2000" dirty="0" smtClean="0">
                <a:solidFill>
                  <a:schemeClr val="bg1"/>
                </a:solidFill>
              </a:rPr>
              <a:t>  Exclusively meant for a particular category </a:t>
            </a:r>
          </a:p>
          <a:p>
            <a:pPr>
              <a:lnSpc>
                <a:spcPct val="150000"/>
              </a:lnSpc>
            </a:pPr>
            <a:r>
              <a:rPr lang="en-IN" sz="2000" b="1" dirty="0" smtClean="0">
                <a:solidFill>
                  <a:schemeClr val="bg1"/>
                </a:solidFill>
              </a:rPr>
              <a:t>Category:</a:t>
            </a:r>
            <a:r>
              <a:rPr lang="en-IN" sz="2000" dirty="0" smtClean="0">
                <a:solidFill>
                  <a:schemeClr val="bg1"/>
                </a:solidFill>
              </a:rPr>
              <a:t> </a:t>
            </a:r>
            <a:r>
              <a:rPr lang="en-IN" sz="2000" dirty="0" err="1" smtClean="0">
                <a:solidFill>
                  <a:schemeClr val="bg1"/>
                </a:solidFill>
              </a:rPr>
              <a:t>Divyangs</a:t>
            </a:r>
            <a:endParaRPr lang="en-IN" sz="200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IN" sz="2000" b="1" dirty="0" smtClean="0">
                <a:solidFill>
                  <a:schemeClr val="bg1"/>
                </a:solidFill>
              </a:rPr>
              <a:t>Example:</a:t>
            </a:r>
            <a:r>
              <a:rPr lang="en-IN" sz="2000" dirty="0" smtClean="0">
                <a:solidFill>
                  <a:schemeClr val="bg1"/>
                </a:solidFill>
              </a:rPr>
              <a:t> Special ITIs for </a:t>
            </a:r>
            <a:r>
              <a:rPr lang="en-IN" sz="2000" dirty="0" err="1" smtClean="0">
                <a:solidFill>
                  <a:schemeClr val="bg1"/>
                </a:solidFill>
              </a:rPr>
              <a:t>Divyangs</a:t>
            </a:r>
            <a:r>
              <a:rPr lang="en-IN" sz="2000" dirty="0" smtClean="0">
                <a:solidFill>
                  <a:schemeClr val="bg1"/>
                </a:solidFill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IN" sz="2000" b="1" dirty="0" smtClean="0">
                <a:solidFill>
                  <a:schemeClr val="bg1"/>
                </a:solidFill>
              </a:rPr>
              <a:t>Tagging:</a:t>
            </a:r>
            <a:r>
              <a:rPr lang="en-IN" sz="2000" dirty="0" smtClean="0">
                <a:solidFill>
                  <a:schemeClr val="bg1"/>
                </a:solidFill>
              </a:rPr>
              <a:t>  100% of the Budget of the scheme under </a:t>
            </a:r>
            <a:r>
              <a:rPr lang="en-IN" sz="2000" dirty="0" err="1" smtClean="0">
                <a:solidFill>
                  <a:schemeClr val="bg1"/>
                </a:solidFill>
              </a:rPr>
              <a:t>Divyang</a:t>
            </a:r>
            <a:r>
              <a:rPr lang="en-IN" sz="2000" dirty="0" smtClean="0">
                <a:solidFill>
                  <a:schemeClr val="bg1"/>
                </a:solidFill>
              </a:rPr>
              <a:t> category</a:t>
            </a:r>
          </a:p>
          <a:p>
            <a:pPr>
              <a:lnSpc>
                <a:spcPts val="2800"/>
              </a:lnSpc>
              <a:spcBef>
                <a:spcPts val="300"/>
              </a:spcBef>
            </a:pPr>
            <a:endParaRPr lang="en-IN" sz="2000" b="1" dirty="0" smtClean="0">
              <a:solidFill>
                <a:srgbClr val="000099"/>
              </a:solidFill>
            </a:endParaRPr>
          </a:p>
          <a:p>
            <a:pPr>
              <a:lnSpc>
                <a:spcPts val="2800"/>
              </a:lnSpc>
              <a:spcBef>
                <a:spcPts val="300"/>
              </a:spcBef>
            </a:pPr>
            <a:r>
              <a:rPr lang="en-IN" sz="2000" b="1" dirty="0" smtClean="0">
                <a:solidFill>
                  <a:srgbClr val="000099"/>
                </a:solidFill>
              </a:rPr>
              <a:t>Case </a:t>
            </a:r>
            <a:r>
              <a:rPr lang="en-IN" sz="2000" b="1" dirty="0" smtClean="0">
                <a:solidFill>
                  <a:srgbClr val="000099"/>
                </a:solidFill>
              </a:rPr>
              <a:t>2</a:t>
            </a:r>
            <a:endParaRPr lang="en-IN" sz="2000" b="1" dirty="0">
              <a:solidFill>
                <a:srgbClr val="000099"/>
              </a:solidFill>
            </a:endParaRPr>
          </a:p>
          <a:p>
            <a:pPr>
              <a:lnSpc>
                <a:spcPct val="150000"/>
              </a:lnSpc>
            </a:pPr>
            <a:r>
              <a:rPr lang="en-IN" sz="2000" b="1" dirty="0" smtClean="0">
                <a:solidFill>
                  <a:schemeClr val="bg1"/>
                </a:solidFill>
              </a:rPr>
              <a:t>Type:</a:t>
            </a:r>
            <a:r>
              <a:rPr lang="en-IN" sz="2000" dirty="0" smtClean="0">
                <a:solidFill>
                  <a:schemeClr val="bg1"/>
                </a:solidFill>
              </a:rPr>
              <a:t> X% of the scheme mandatorily earmarked for a </a:t>
            </a:r>
            <a:r>
              <a:rPr lang="en-IN" sz="2000" dirty="0">
                <a:solidFill>
                  <a:schemeClr val="bg1"/>
                </a:solidFill>
              </a:rPr>
              <a:t>particular category </a:t>
            </a:r>
          </a:p>
          <a:p>
            <a:pPr>
              <a:lnSpc>
                <a:spcPct val="150000"/>
              </a:lnSpc>
            </a:pPr>
            <a:r>
              <a:rPr lang="en-IN" sz="2000" b="1" dirty="0" smtClean="0">
                <a:solidFill>
                  <a:schemeClr val="bg1"/>
                </a:solidFill>
              </a:rPr>
              <a:t>Category:</a:t>
            </a:r>
            <a:r>
              <a:rPr lang="en-IN" sz="2000" dirty="0" smtClean="0">
                <a:solidFill>
                  <a:schemeClr val="bg1"/>
                </a:solidFill>
              </a:rPr>
              <a:t> Elderly</a:t>
            </a:r>
          </a:p>
          <a:p>
            <a:pPr>
              <a:lnSpc>
                <a:spcPct val="150000"/>
              </a:lnSpc>
            </a:pPr>
            <a:r>
              <a:rPr lang="en-IN" sz="2000" b="1" dirty="0" smtClean="0">
                <a:solidFill>
                  <a:schemeClr val="bg1"/>
                </a:solidFill>
              </a:rPr>
              <a:t>Example: </a:t>
            </a:r>
            <a:r>
              <a:rPr lang="en-IN" sz="2000" dirty="0" smtClean="0">
                <a:solidFill>
                  <a:schemeClr val="bg1"/>
                </a:solidFill>
              </a:rPr>
              <a:t>Assuming PMAY(R) guidelines say 10% houses for Elderly</a:t>
            </a:r>
          </a:p>
          <a:p>
            <a:pPr>
              <a:lnSpc>
                <a:spcPct val="150000"/>
              </a:lnSpc>
            </a:pPr>
            <a:r>
              <a:rPr lang="en-IN" sz="2000" b="1" dirty="0" smtClean="0">
                <a:solidFill>
                  <a:schemeClr val="bg1"/>
                </a:solidFill>
              </a:rPr>
              <a:t>Tagging:</a:t>
            </a:r>
            <a:r>
              <a:rPr lang="en-IN" sz="2000" dirty="0" smtClean="0">
                <a:solidFill>
                  <a:schemeClr val="bg1"/>
                </a:solidFill>
              </a:rPr>
              <a:t>  10% </a:t>
            </a:r>
            <a:r>
              <a:rPr lang="en-IN" sz="2000" dirty="0">
                <a:solidFill>
                  <a:schemeClr val="bg1"/>
                </a:solidFill>
              </a:rPr>
              <a:t>of the Budget </a:t>
            </a:r>
            <a:r>
              <a:rPr lang="en-IN" sz="2000" dirty="0" smtClean="0">
                <a:solidFill>
                  <a:schemeClr val="bg1"/>
                </a:solidFill>
              </a:rPr>
              <a:t>of the scheme under Elderly </a:t>
            </a:r>
            <a:r>
              <a:rPr lang="en-IN" sz="2000" dirty="0" smtClean="0">
                <a:solidFill>
                  <a:schemeClr val="bg1"/>
                </a:solidFill>
              </a:rPr>
              <a:t>category</a:t>
            </a:r>
            <a:endParaRPr lang="en-IN" sz="2000" dirty="0" smtClean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926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5" name="Group 4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4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6" name="Group 5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50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1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7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0352" y="457200"/>
            <a:ext cx="8997696" cy="609600"/>
          </a:xfrm>
        </p:spPr>
        <p:txBody>
          <a:bodyPr/>
          <a:lstStyle/>
          <a:p>
            <a:r>
              <a:rPr lang="en-GB" sz="3200" dirty="0" smtClean="0"/>
              <a:t>Sectoral </a:t>
            </a:r>
            <a:r>
              <a:rPr lang="en-GB" sz="3200" dirty="0" smtClean="0"/>
              <a:t>Budget (Examples)</a:t>
            </a:r>
            <a:endParaRPr lang="en-GB" sz="3200" dirty="0"/>
          </a:p>
        </p:txBody>
      </p:sp>
      <p:sp>
        <p:nvSpPr>
          <p:cNvPr id="57" name="Section Header" hidden="1"/>
          <p:cNvSpPr txBox="1"/>
          <p:nvPr>
            <p:custDataLst>
              <p:tags r:id="rId3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900" noProof="1" smtClean="0">
                <a:solidFill>
                  <a:schemeClr val="tx1"/>
                </a:solidFill>
              </a:rPr>
              <a:t>-1 Background and Scope of Work</a:t>
            </a:r>
          </a:p>
        </p:txBody>
      </p:sp>
      <p:sp>
        <p:nvSpPr>
          <p:cNvPr id="60" name="Rounded Rectangle 59"/>
          <p:cNvSpPr/>
          <p:nvPr/>
        </p:nvSpPr>
        <p:spPr>
          <a:xfrm rot="10800000" flipV="1">
            <a:off x="533401" y="1069848"/>
            <a:ext cx="8985504" cy="6391656"/>
          </a:xfrm>
          <a:prstGeom prst="roundRect">
            <a:avLst/>
          </a:prstGeom>
          <a:solidFill>
            <a:schemeClr val="tx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2800"/>
              </a:lnSpc>
              <a:spcBef>
                <a:spcPts val="300"/>
              </a:spcBef>
            </a:pPr>
            <a:r>
              <a:rPr lang="en-IN" sz="2000" b="1" dirty="0">
                <a:solidFill>
                  <a:srgbClr val="000099"/>
                </a:solidFill>
              </a:rPr>
              <a:t>Case 3</a:t>
            </a:r>
          </a:p>
          <a:p>
            <a:pPr>
              <a:lnSpc>
                <a:spcPct val="150000"/>
              </a:lnSpc>
            </a:pPr>
            <a:r>
              <a:rPr lang="en-IN" sz="2000" b="1" dirty="0">
                <a:solidFill>
                  <a:schemeClr val="bg1"/>
                </a:solidFill>
              </a:rPr>
              <a:t>Type:</a:t>
            </a:r>
            <a:r>
              <a:rPr lang="en-IN" sz="2000" dirty="0">
                <a:solidFill>
                  <a:schemeClr val="bg1"/>
                </a:solidFill>
              </a:rPr>
              <a:t> Scheme where benefits given to multiple categories</a:t>
            </a:r>
          </a:p>
          <a:p>
            <a:pPr>
              <a:lnSpc>
                <a:spcPct val="150000"/>
              </a:lnSpc>
            </a:pPr>
            <a:r>
              <a:rPr lang="en-IN" sz="2000" b="1" dirty="0">
                <a:solidFill>
                  <a:schemeClr val="bg1"/>
                </a:solidFill>
              </a:rPr>
              <a:t>Category:</a:t>
            </a:r>
            <a:r>
              <a:rPr lang="en-IN" sz="2000" dirty="0">
                <a:solidFill>
                  <a:schemeClr val="bg1"/>
                </a:solidFill>
              </a:rPr>
              <a:t> Benefits multiple categories</a:t>
            </a:r>
          </a:p>
          <a:p>
            <a:pPr>
              <a:lnSpc>
                <a:spcPct val="150000"/>
              </a:lnSpc>
            </a:pPr>
            <a:r>
              <a:rPr lang="en-IN" sz="2000" b="1" dirty="0">
                <a:solidFill>
                  <a:schemeClr val="bg1"/>
                </a:solidFill>
              </a:rPr>
              <a:t>Example:</a:t>
            </a:r>
            <a:r>
              <a:rPr lang="en-IN" sz="2000" dirty="0">
                <a:solidFill>
                  <a:schemeClr val="bg1"/>
                </a:solidFill>
              </a:rPr>
              <a:t> Children Education Scholarship, where 50% for Girl children</a:t>
            </a:r>
          </a:p>
          <a:p>
            <a:pPr>
              <a:lnSpc>
                <a:spcPct val="150000"/>
              </a:lnSpc>
            </a:pPr>
            <a:r>
              <a:rPr lang="en-IN" sz="2000" b="1" dirty="0">
                <a:solidFill>
                  <a:schemeClr val="bg1"/>
                </a:solidFill>
              </a:rPr>
              <a:t>Tagging:</a:t>
            </a:r>
            <a:r>
              <a:rPr lang="en-IN" sz="2000" dirty="0">
                <a:solidFill>
                  <a:schemeClr val="bg1"/>
                </a:solidFill>
              </a:rPr>
              <a:t>  100% under Child Budget, 50% under Girl Child </a:t>
            </a:r>
            <a:r>
              <a:rPr lang="en-IN" sz="2000" dirty="0" smtClean="0">
                <a:solidFill>
                  <a:schemeClr val="bg1"/>
                </a:solidFill>
              </a:rPr>
              <a:t>Budget</a:t>
            </a:r>
          </a:p>
          <a:p>
            <a:pPr>
              <a:lnSpc>
                <a:spcPct val="150000"/>
              </a:lnSpc>
            </a:pPr>
            <a:endParaRPr lang="en-IN" sz="2000" dirty="0">
              <a:solidFill>
                <a:schemeClr val="bg1"/>
              </a:solidFill>
            </a:endParaRPr>
          </a:p>
          <a:p>
            <a:pPr>
              <a:lnSpc>
                <a:spcPts val="2800"/>
              </a:lnSpc>
              <a:spcBef>
                <a:spcPts val="300"/>
              </a:spcBef>
            </a:pPr>
            <a:r>
              <a:rPr lang="en-IN" sz="2000" b="1" dirty="0">
                <a:solidFill>
                  <a:srgbClr val="000099"/>
                </a:solidFill>
              </a:rPr>
              <a:t>Case 4</a:t>
            </a:r>
          </a:p>
          <a:p>
            <a:pPr>
              <a:lnSpc>
                <a:spcPct val="150000"/>
              </a:lnSpc>
            </a:pPr>
            <a:r>
              <a:rPr lang="en-IN" sz="2000" b="1" dirty="0">
                <a:solidFill>
                  <a:schemeClr val="bg1"/>
                </a:solidFill>
              </a:rPr>
              <a:t>Type:</a:t>
            </a:r>
            <a:r>
              <a:rPr lang="en-IN" sz="2000" dirty="0">
                <a:solidFill>
                  <a:schemeClr val="bg1"/>
                </a:solidFill>
              </a:rPr>
              <a:t> Policy benefitting a particular category</a:t>
            </a:r>
          </a:p>
          <a:p>
            <a:pPr>
              <a:lnSpc>
                <a:spcPct val="150000"/>
              </a:lnSpc>
            </a:pPr>
            <a:r>
              <a:rPr lang="en-IN" sz="2000" b="1" dirty="0">
                <a:solidFill>
                  <a:schemeClr val="bg1"/>
                </a:solidFill>
              </a:rPr>
              <a:t>Category:</a:t>
            </a:r>
            <a:r>
              <a:rPr lang="en-IN" sz="2000" dirty="0">
                <a:solidFill>
                  <a:schemeClr val="bg1"/>
                </a:solidFill>
              </a:rPr>
              <a:t> No specific budget, but a policy/ Law benefiting a particular category</a:t>
            </a:r>
          </a:p>
          <a:p>
            <a:pPr>
              <a:lnSpc>
                <a:spcPct val="150000"/>
              </a:lnSpc>
            </a:pPr>
            <a:r>
              <a:rPr lang="en-IN" sz="2000" b="1" dirty="0">
                <a:solidFill>
                  <a:schemeClr val="bg1"/>
                </a:solidFill>
              </a:rPr>
              <a:t>Example:</a:t>
            </a:r>
            <a:r>
              <a:rPr lang="en-IN" sz="2000" dirty="0">
                <a:solidFill>
                  <a:schemeClr val="bg1"/>
                </a:solidFill>
              </a:rPr>
              <a:t> Assam Employees’ Parent Responsibility and Norms for Accountability &amp; Monitoring Act, 2017</a:t>
            </a:r>
          </a:p>
          <a:p>
            <a:pPr>
              <a:lnSpc>
                <a:spcPct val="150000"/>
              </a:lnSpc>
            </a:pPr>
            <a:r>
              <a:rPr lang="en-IN" sz="2000" b="1" dirty="0">
                <a:solidFill>
                  <a:schemeClr val="bg1"/>
                </a:solidFill>
              </a:rPr>
              <a:t>Tagging:</a:t>
            </a:r>
            <a:r>
              <a:rPr lang="en-IN" sz="2000" dirty="0">
                <a:solidFill>
                  <a:schemeClr val="bg1"/>
                </a:solidFill>
              </a:rPr>
              <a:t>  To be tagged in </a:t>
            </a:r>
            <a:r>
              <a:rPr lang="en-IN" sz="2000" dirty="0" smtClean="0">
                <a:solidFill>
                  <a:schemeClr val="bg1"/>
                </a:solidFill>
              </a:rPr>
              <a:t>Budget </a:t>
            </a:r>
            <a:r>
              <a:rPr lang="en-IN" sz="2000" dirty="0">
                <a:solidFill>
                  <a:schemeClr val="bg1"/>
                </a:solidFill>
              </a:rPr>
              <a:t>Speech writing section </a:t>
            </a:r>
            <a:r>
              <a:rPr lang="en-IN" sz="2000" dirty="0" smtClean="0">
                <a:solidFill>
                  <a:schemeClr val="bg1"/>
                </a:solidFill>
              </a:rPr>
              <a:t>on FinAssam</a:t>
            </a:r>
            <a:endParaRPr lang="en-IN" sz="20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225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5" name="Group 4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4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6" name="Group 5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50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1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7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0352" y="457200"/>
            <a:ext cx="8997696" cy="609600"/>
          </a:xfrm>
        </p:spPr>
        <p:txBody>
          <a:bodyPr/>
          <a:lstStyle/>
          <a:p>
            <a:r>
              <a:rPr lang="en-GB" sz="3200" dirty="0" smtClean="0"/>
              <a:t>Sectoral Budget (Examples)</a:t>
            </a:r>
            <a:endParaRPr lang="en-GB" sz="3200" dirty="0"/>
          </a:p>
        </p:txBody>
      </p:sp>
      <p:sp>
        <p:nvSpPr>
          <p:cNvPr id="57" name="Section Header" hidden="1"/>
          <p:cNvSpPr txBox="1"/>
          <p:nvPr>
            <p:custDataLst>
              <p:tags r:id="rId3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900" noProof="1" smtClean="0">
                <a:solidFill>
                  <a:schemeClr val="tx1"/>
                </a:solidFill>
              </a:rPr>
              <a:t>-1 Background and Scope of Work</a:t>
            </a:r>
          </a:p>
        </p:txBody>
      </p:sp>
      <p:sp>
        <p:nvSpPr>
          <p:cNvPr id="60" name="Rounded Rectangle 59"/>
          <p:cNvSpPr/>
          <p:nvPr/>
        </p:nvSpPr>
        <p:spPr>
          <a:xfrm rot="10800000" flipV="1">
            <a:off x="533401" y="1069848"/>
            <a:ext cx="8985504" cy="6391656"/>
          </a:xfrm>
          <a:prstGeom prst="roundRect">
            <a:avLst/>
          </a:prstGeom>
          <a:solidFill>
            <a:schemeClr val="tx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2800"/>
              </a:lnSpc>
              <a:spcBef>
                <a:spcPts val="300"/>
              </a:spcBef>
            </a:pPr>
            <a:r>
              <a:rPr lang="en-IN" sz="2000" b="1" dirty="0" smtClean="0">
                <a:solidFill>
                  <a:srgbClr val="000099"/>
                </a:solidFill>
              </a:rPr>
              <a:t>Case </a:t>
            </a:r>
            <a:r>
              <a:rPr lang="en-IN" sz="2000" b="1" dirty="0" smtClean="0">
                <a:solidFill>
                  <a:srgbClr val="000099"/>
                </a:solidFill>
              </a:rPr>
              <a:t>5</a:t>
            </a:r>
            <a:endParaRPr lang="en-IN" sz="2000" b="1" dirty="0">
              <a:solidFill>
                <a:srgbClr val="000099"/>
              </a:solidFill>
            </a:endParaRPr>
          </a:p>
          <a:p>
            <a:pPr>
              <a:lnSpc>
                <a:spcPct val="150000"/>
              </a:lnSpc>
            </a:pPr>
            <a:r>
              <a:rPr lang="en-IN" sz="2000" b="1" dirty="0">
                <a:solidFill>
                  <a:schemeClr val="bg1"/>
                </a:solidFill>
              </a:rPr>
              <a:t>Type:</a:t>
            </a:r>
            <a:r>
              <a:rPr lang="en-IN" sz="2000" dirty="0">
                <a:solidFill>
                  <a:schemeClr val="bg1"/>
                </a:solidFill>
              </a:rPr>
              <a:t> General Scheme where benefits given as per the ratio of population</a:t>
            </a:r>
          </a:p>
          <a:p>
            <a:pPr>
              <a:lnSpc>
                <a:spcPct val="150000"/>
              </a:lnSpc>
            </a:pPr>
            <a:r>
              <a:rPr lang="en-IN" sz="2000" b="1" dirty="0" smtClean="0">
                <a:solidFill>
                  <a:schemeClr val="bg1"/>
                </a:solidFill>
              </a:rPr>
              <a:t>Category:</a:t>
            </a:r>
            <a:r>
              <a:rPr lang="en-IN" sz="2000" dirty="0" smtClean="0">
                <a:solidFill>
                  <a:schemeClr val="bg1"/>
                </a:solidFill>
              </a:rPr>
              <a:t> </a:t>
            </a:r>
            <a:r>
              <a:rPr lang="en-IN" sz="2000" dirty="0">
                <a:solidFill>
                  <a:schemeClr val="bg1"/>
                </a:solidFill>
              </a:rPr>
              <a:t>Benefits everyone</a:t>
            </a:r>
          </a:p>
          <a:p>
            <a:pPr>
              <a:lnSpc>
                <a:spcPct val="150000"/>
              </a:lnSpc>
            </a:pPr>
            <a:r>
              <a:rPr lang="en-IN" sz="2000" b="1" dirty="0" smtClean="0">
                <a:solidFill>
                  <a:schemeClr val="bg1"/>
                </a:solidFill>
              </a:rPr>
              <a:t>Example:</a:t>
            </a:r>
            <a:r>
              <a:rPr lang="en-IN" sz="2000" dirty="0" smtClean="0">
                <a:solidFill>
                  <a:schemeClr val="bg1"/>
                </a:solidFill>
              </a:rPr>
              <a:t> </a:t>
            </a:r>
            <a:r>
              <a:rPr lang="en-IN" sz="2000" dirty="0">
                <a:solidFill>
                  <a:schemeClr val="bg1"/>
                </a:solidFill>
              </a:rPr>
              <a:t>National Urban Livelihood Mission, where Women, </a:t>
            </a:r>
            <a:r>
              <a:rPr lang="en-IN" sz="2000" dirty="0" err="1">
                <a:solidFill>
                  <a:schemeClr val="bg1"/>
                </a:solidFill>
              </a:rPr>
              <a:t>Divyang</a:t>
            </a:r>
            <a:r>
              <a:rPr lang="en-IN" sz="2000" dirty="0">
                <a:solidFill>
                  <a:schemeClr val="bg1"/>
                </a:solidFill>
              </a:rPr>
              <a:t> </a:t>
            </a:r>
            <a:r>
              <a:rPr lang="en-IN" sz="2000" dirty="0" smtClean="0">
                <a:solidFill>
                  <a:schemeClr val="bg1"/>
                </a:solidFill>
              </a:rPr>
              <a:t>both probably </a:t>
            </a:r>
            <a:r>
              <a:rPr lang="en-IN" sz="2000" dirty="0">
                <a:solidFill>
                  <a:schemeClr val="bg1"/>
                </a:solidFill>
              </a:rPr>
              <a:t>benefit in the ratio of their population in the State</a:t>
            </a:r>
          </a:p>
          <a:p>
            <a:pPr>
              <a:lnSpc>
                <a:spcPct val="150000"/>
              </a:lnSpc>
            </a:pPr>
            <a:r>
              <a:rPr lang="en-IN" sz="2000" b="1" dirty="0">
                <a:solidFill>
                  <a:schemeClr val="bg1"/>
                </a:solidFill>
              </a:rPr>
              <a:t>Tagging:</a:t>
            </a:r>
            <a:r>
              <a:rPr lang="en-IN" sz="2000" dirty="0">
                <a:solidFill>
                  <a:schemeClr val="bg1"/>
                </a:solidFill>
              </a:rPr>
              <a:t>  </a:t>
            </a:r>
            <a:r>
              <a:rPr lang="en-IN" sz="2000" b="1" u="sng" dirty="0">
                <a:solidFill>
                  <a:schemeClr val="bg1"/>
                </a:solidFill>
              </a:rPr>
              <a:t>No tagging</a:t>
            </a:r>
            <a:r>
              <a:rPr lang="en-IN" sz="2000" dirty="0">
                <a:solidFill>
                  <a:schemeClr val="bg1"/>
                </a:solidFill>
              </a:rPr>
              <a:t> of the Budget under any of the categories</a:t>
            </a:r>
          </a:p>
          <a:p>
            <a:pPr>
              <a:lnSpc>
                <a:spcPct val="150000"/>
              </a:lnSpc>
            </a:pPr>
            <a:r>
              <a:rPr lang="en-IN" sz="2000" b="1" dirty="0">
                <a:solidFill>
                  <a:schemeClr val="bg1"/>
                </a:solidFill>
              </a:rPr>
              <a:t>Rationale:</a:t>
            </a:r>
            <a:r>
              <a:rPr lang="en-IN" sz="2000" dirty="0">
                <a:solidFill>
                  <a:schemeClr val="bg1"/>
                </a:solidFill>
              </a:rPr>
              <a:t> </a:t>
            </a:r>
            <a:r>
              <a:rPr lang="en-IN" sz="2000" b="1" dirty="0">
                <a:solidFill>
                  <a:schemeClr val="bg1"/>
                </a:solidFill>
              </a:rPr>
              <a:t>Only positive discrimination</a:t>
            </a:r>
            <a:r>
              <a:rPr lang="en-IN" sz="2000" dirty="0">
                <a:solidFill>
                  <a:schemeClr val="bg1"/>
                </a:solidFill>
              </a:rPr>
              <a:t> of State to be mapped. Also, in general schemes, it is not guaranteed that benefits will accrue in </a:t>
            </a:r>
            <a:r>
              <a:rPr lang="en-IN" sz="2000" dirty="0" smtClean="0">
                <a:solidFill>
                  <a:schemeClr val="bg1"/>
                </a:solidFill>
              </a:rPr>
              <a:t>population ratio</a:t>
            </a:r>
            <a:endParaRPr lang="en-IN" sz="20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177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5" name="Group 4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4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6" name="Group 5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50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1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7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0352" y="457200"/>
            <a:ext cx="8997696" cy="609600"/>
          </a:xfrm>
        </p:spPr>
        <p:txBody>
          <a:bodyPr/>
          <a:lstStyle/>
          <a:p>
            <a:r>
              <a:rPr lang="en-GB" sz="3200" dirty="0" smtClean="0"/>
              <a:t>Key changes introduced (</a:t>
            </a:r>
            <a:r>
              <a:rPr lang="en-GB" sz="3200" dirty="0" smtClean="0"/>
              <a:t>1/7)</a:t>
            </a:r>
            <a:endParaRPr lang="en-GB" sz="3200" dirty="0"/>
          </a:p>
        </p:txBody>
      </p:sp>
      <p:sp>
        <p:nvSpPr>
          <p:cNvPr id="57" name="Section Header" hidden="1"/>
          <p:cNvSpPr txBox="1"/>
          <p:nvPr>
            <p:custDataLst>
              <p:tags r:id="rId3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900" noProof="1" smtClean="0">
                <a:solidFill>
                  <a:schemeClr val="tx1"/>
                </a:solidFill>
              </a:rPr>
              <a:t>-1 Background and Scope of Work</a:t>
            </a:r>
          </a:p>
        </p:txBody>
      </p:sp>
      <p:sp>
        <p:nvSpPr>
          <p:cNvPr id="60" name="Rounded Rectangle 59"/>
          <p:cNvSpPr/>
          <p:nvPr/>
        </p:nvSpPr>
        <p:spPr>
          <a:xfrm rot="10800000" flipV="1">
            <a:off x="533401" y="1523999"/>
            <a:ext cx="8985504" cy="3886200"/>
          </a:xfrm>
          <a:prstGeom prst="roundRect">
            <a:avLst/>
          </a:prstGeom>
          <a:solidFill>
            <a:schemeClr val="tx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IN" sz="2000" b="1" i="1" dirty="0">
                <a:solidFill>
                  <a:srgbClr val="003399"/>
                </a:solidFill>
              </a:rPr>
              <a:t>Reduce </a:t>
            </a:r>
            <a:r>
              <a:rPr lang="en-IN" sz="2000" b="1" i="1" dirty="0" smtClean="0">
                <a:solidFill>
                  <a:srgbClr val="003399"/>
                </a:solidFill>
              </a:rPr>
              <a:t>Data-entry efforts</a:t>
            </a:r>
            <a:endParaRPr lang="en-IN" sz="2000" i="1" dirty="0" smtClean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All form, annexure, Budget Speech entry on FinAssam only </a:t>
            </a: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2016-17 Actuals, 2017-18 RE pre-populated for </a:t>
            </a:r>
            <a:r>
              <a:rPr lang="en-IN" sz="2000" i="1" dirty="0" err="1" smtClean="0">
                <a:solidFill>
                  <a:schemeClr val="bg1"/>
                </a:solidFill>
              </a:rPr>
              <a:t>HoDs</a:t>
            </a:r>
            <a:r>
              <a:rPr lang="en-IN" sz="2000" i="1" dirty="0" smtClean="0">
                <a:solidFill>
                  <a:schemeClr val="bg1"/>
                </a:solidFill>
              </a:rPr>
              <a:t>, Departments</a:t>
            </a: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"</a:t>
            </a:r>
            <a:r>
              <a:rPr lang="en-IN" sz="2000" i="1" dirty="0">
                <a:solidFill>
                  <a:schemeClr val="bg1"/>
                </a:solidFill>
              </a:rPr>
              <a:t>L Forms" </a:t>
            </a:r>
            <a:r>
              <a:rPr lang="en-IN" sz="2000" i="1" dirty="0" smtClean="0">
                <a:solidFill>
                  <a:schemeClr val="bg1"/>
                </a:solidFill>
              </a:rPr>
              <a:t>of employees </a:t>
            </a:r>
            <a:r>
              <a:rPr lang="en-IN" sz="2000" i="1" dirty="0">
                <a:solidFill>
                  <a:schemeClr val="bg1"/>
                </a:solidFill>
              </a:rPr>
              <a:t>who draw </a:t>
            </a:r>
            <a:r>
              <a:rPr lang="en-IN" sz="2000" i="1" dirty="0" smtClean="0">
                <a:solidFill>
                  <a:schemeClr val="bg1"/>
                </a:solidFill>
              </a:rPr>
              <a:t>Salaries </a:t>
            </a:r>
            <a:r>
              <a:rPr lang="en-IN" sz="2000" i="1" dirty="0">
                <a:solidFill>
                  <a:schemeClr val="bg1"/>
                </a:solidFill>
              </a:rPr>
              <a:t>under </a:t>
            </a:r>
            <a:r>
              <a:rPr lang="en-IN" sz="2000" i="1" dirty="0" smtClean="0">
                <a:solidFill>
                  <a:schemeClr val="bg1"/>
                </a:solidFill>
              </a:rPr>
              <a:t>Detail </a:t>
            </a:r>
            <a:r>
              <a:rPr lang="en-IN" sz="2000" i="1" dirty="0">
                <a:solidFill>
                  <a:schemeClr val="bg1"/>
                </a:solidFill>
              </a:rPr>
              <a:t>Head "01" to be </a:t>
            </a:r>
            <a:r>
              <a:rPr lang="en-IN" sz="2000" b="1" i="1" dirty="0">
                <a:solidFill>
                  <a:schemeClr val="bg1"/>
                </a:solidFill>
              </a:rPr>
              <a:t>auto-populated </a:t>
            </a:r>
            <a:r>
              <a:rPr lang="en-IN" sz="2000" b="1" i="1" dirty="0" smtClean="0">
                <a:solidFill>
                  <a:schemeClr val="bg1"/>
                </a:solidFill>
              </a:rPr>
              <a:t>(except for Grants 76-78) </a:t>
            </a:r>
            <a:r>
              <a:rPr lang="en-IN" sz="2000" i="1" dirty="0" smtClean="0">
                <a:solidFill>
                  <a:schemeClr val="bg1"/>
                </a:solidFill>
              </a:rPr>
              <a:t>for DDOs </a:t>
            </a:r>
            <a:r>
              <a:rPr lang="en-IN" sz="2000" i="1" dirty="0">
                <a:solidFill>
                  <a:schemeClr val="bg1"/>
                </a:solidFill>
              </a:rPr>
              <a:t>to verify &amp; </a:t>
            </a:r>
            <a:r>
              <a:rPr lang="en-IN" sz="2000" i="1" dirty="0" smtClean="0">
                <a:solidFill>
                  <a:schemeClr val="bg1"/>
                </a:solidFill>
              </a:rPr>
              <a:t>approve (Online Salary Bill)</a:t>
            </a:r>
          </a:p>
          <a:p>
            <a:pPr marL="795162" lvl="1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L forms </a:t>
            </a:r>
            <a:r>
              <a:rPr lang="en-IN" sz="2000" i="1" dirty="0" smtClean="0">
                <a:solidFill>
                  <a:schemeClr val="bg1"/>
                </a:solidFill>
              </a:rPr>
              <a:t>under </a:t>
            </a:r>
            <a:r>
              <a:rPr lang="en-IN" sz="2000" i="1" dirty="0" smtClean="0">
                <a:solidFill>
                  <a:schemeClr val="bg1"/>
                </a:solidFill>
              </a:rPr>
              <a:t>“02” by DDOs (Deadline: 12 December)</a:t>
            </a:r>
          </a:p>
          <a:p>
            <a:pPr marL="795162" lvl="1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L forms </a:t>
            </a:r>
            <a:r>
              <a:rPr lang="en-IN" sz="2000" i="1" dirty="0" smtClean="0">
                <a:solidFill>
                  <a:schemeClr val="bg1"/>
                </a:solidFill>
              </a:rPr>
              <a:t>under </a:t>
            </a:r>
            <a:r>
              <a:rPr lang="en-IN" sz="2000" i="1" dirty="0" smtClean="0">
                <a:solidFill>
                  <a:schemeClr val="bg1"/>
                </a:solidFill>
              </a:rPr>
              <a:t>31-GIA </a:t>
            </a:r>
            <a:r>
              <a:rPr lang="en-IN" sz="2000" i="1" dirty="0">
                <a:solidFill>
                  <a:schemeClr val="bg1"/>
                </a:solidFill>
              </a:rPr>
              <a:t>to be submitted by </a:t>
            </a:r>
            <a:r>
              <a:rPr lang="en-IN" sz="2000" i="1" dirty="0" err="1" smtClean="0">
                <a:solidFill>
                  <a:schemeClr val="bg1"/>
                </a:solidFill>
              </a:rPr>
              <a:t>HoDs</a:t>
            </a:r>
            <a:r>
              <a:rPr lang="en-IN" sz="2000" i="1" dirty="0" smtClean="0">
                <a:solidFill>
                  <a:schemeClr val="bg1"/>
                </a:solidFill>
              </a:rPr>
              <a:t>/ </a:t>
            </a:r>
            <a:r>
              <a:rPr lang="en-IN" sz="2000" i="1" dirty="0" err="1" smtClean="0">
                <a:solidFill>
                  <a:schemeClr val="bg1"/>
                </a:solidFill>
              </a:rPr>
              <a:t>Depts</a:t>
            </a:r>
            <a:endParaRPr lang="en-IN" sz="2000" i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562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9729094" cy="5361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530352" y="457200"/>
            <a:ext cx="8997696" cy="492443"/>
          </a:xfrm>
        </p:spPr>
        <p:txBody>
          <a:bodyPr/>
          <a:lstStyle/>
          <a:p>
            <a:r>
              <a:rPr lang="en-GB" sz="3200" dirty="0" smtClean="0"/>
              <a:t>Key changes introduced </a:t>
            </a:r>
            <a:r>
              <a:rPr lang="en-GB" sz="3200" dirty="0" smtClean="0"/>
              <a:t>(2/7)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43404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5" name="Group 4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4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6" name="Group 5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50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1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7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0352" y="457200"/>
            <a:ext cx="8997696" cy="609600"/>
          </a:xfrm>
        </p:spPr>
        <p:txBody>
          <a:bodyPr/>
          <a:lstStyle/>
          <a:p>
            <a:r>
              <a:rPr lang="en-GB" sz="3200" dirty="0" smtClean="0"/>
              <a:t>Key changes introduced </a:t>
            </a:r>
            <a:r>
              <a:rPr lang="en-GB" sz="3200" dirty="0" smtClean="0"/>
              <a:t>(3/7)</a:t>
            </a:r>
            <a:endParaRPr lang="en-GB" sz="3200" dirty="0"/>
          </a:p>
        </p:txBody>
      </p:sp>
      <p:sp>
        <p:nvSpPr>
          <p:cNvPr id="57" name="Section Header" hidden="1"/>
          <p:cNvSpPr txBox="1"/>
          <p:nvPr>
            <p:custDataLst>
              <p:tags r:id="rId3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900" noProof="1" smtClean="0">
                <a:solidFill>
                  <a:schemeClr val="tx1"/>
                </a:solidFill>
              </a:rPr>
              <a:t>-1 Background and Scope of Work</a:t>
            </a:r>
          </a:p>
        </p:txBody>
      </p:sp>
      <p:sp>
        <p:nvSpPr>
          <p:cNvPr id="60" name="Rounded Rectangle 59"/>
          <p:cNvSpPr/>
          <p:nvPr/>
        </p:nvSpPr>
        <p:spPr>
          <a:xfrm rot="10800000" flipV="1">
            <a:off x="533401" y="1066800"/>
            <a:ext cx="8985504" cy="6394704"/>
          </a:xfrm>
          <a:prstGeom prst="roundRect">
            <a:avLst/>
          </a:prstGeom>
          <a:solidFill>
            <a:schemeClr val="tx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IN" sz="2000" b="1" i="1" dirty="0" smtClean="0">
                <a:solidFill>
                  <a:srgbClr val="003399"/>
                </a:solidFill>
              </a:rPr>
              <a:t>Limiting </a:t>
            </a:r>
            <a:r>
              <a:rPr lang="en-IN" sz="2000" b="1" i="1" dirty="0" err="1" smtClean="0">
                <a:solidFill>
                  <a:srgbClr val="003399"/>
                </a:solidFill>
              </a:rPr>
              <a:t>mis</a:t>
            </a:r>
            <a:r>
              <a:rPr lang="en-IN" sz="2000" b="1" i="1" dirty="0" smtClean="0">
                <a:solidFill>
                  <a:srgbClr val="003399"/>
                </a:solidFill>
              </a:rPr>
              <a:t>-classifications</a:t>
            </a:r>
            <a:endParaRPr lang="en-IN" sz="2000" i="1" dirty="0" smtClean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b="1" i="1" dirty="0" smtClean="0">
                <a:solidFill>
                  <a:schemeClr val="bg1"/>
                </a:solidFill>
              </a:rPr>
              <a:t>Receipt Budget: </a:t>
            </a:r>
            <a:r>
              <a:rPr lang="en-IN" sz="2000" i="1" dirty="0" smtClean="0">
                <a:solidFill>
                  <a:schemeClr val="bg1"/>
                </a:solidFill>
              </a:rPr>
              <a:t>System assisted controls limiting the use of </a:t>
            </a:r>
            <a:r>
              <a:rPr lang="en-IN" sz="2000" i="1" dirty="0">
                <a:solidFill>
                  <a:schemeClr val="bg1"/>
                </a:solidFill>
              </a:rPr>
              <a:t>Minor Head “800 – Others</a:t>
            </a:r>
            <a:r>
              <a:rPr lang="en-IN" sz="2000" i="1" dirty="0" smtClean="0">
                <a:solidFill>
                  <a:schemeClr val="bg1"/>
                </a:solidFill>
              </a:rPr>
              <a:t>”, and the creation of Sub-Head, Sub-sub-Head for capturing detailed information on different types of revenues</a:t>
            </a: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b="1" i="1" dirty="0" smtClean="0">
                <a:solidFill>
                  <a:schemeClr val="bg1"/>
                </a:solidFill>
              </a:rPr>
              <a:t>Expenditure Budget: </a:t>
            </a:r>
            <a:r>
              <a:rPr lang="en-IN" sz="2000" i="1" dirty="0" smtClean="0">
                <a:solidFill>
                  <a:schemeClr val="bg1"/>
                </a:solidFill>
              </a:rPr>
              <a:t>Limiting use </a:t>
            </a:r>
            <a:r>
              <a:rPr lang="en-IN" sz="2000" i="1" dirty="0" smtClean="0">
                <a:solidFill>
                  <a:schemeClr val="bg1"/>
                </a:solidFill>
              </a:rPr>
              <a:t>of Minor </a:t>
            </a:r>
            <a:r>
              <a:rPr lang="en-IN" sz="2000" i="1" dirty="0">
                <a:solidFill>
                  <a:schemeClr val="bg1"/>
                </a:solidFill>
              </a:rPr>
              <a:t>Head “800 – Others”, </a:t>
            </a:r>
            <a:r>
              <a:rPr lang="en-IN" sz="2000" i="1" dirty="0" smtClean="0">
                <a:solidFill>
                  <a:schemeClr val="bg1"/>
                </a:solidFill>
              </a:rPr>
              <a:t>Detailed </a:t>
            </a:r>
            <a:r>
              <a:rPr lang="en-IN" sz="2000" i="1" dirty="0">
                <a:solidFill>
                  <a:schemeClr val="bg1"/>
                </a:solidFill>
              </a:rPr>
              <a:t>head “26-Other Charges” or </a:t>
            </a:r>
            <a:r>
              <a:rPr lang="en-IN" sz="2000" i="1" dirty="0" smtClean="0">
                <a:solidFill>
                  <a:schemeClr val="bg1"/>
                </a:solidFill>
              </a:rPr>
              <a:t>Sub </a:t>
            </a:r>
            <a:r>
              <a:rPr lang="en-IN" sz="2000" i="1" dirty="0">
                <a:solidFill>
                  <a:schemeClr val="bg1"/>
                </a:solidFill>
              </a:rPr>
              <a:t>detailed head “99 </a:t>
            </a:r>
            <a:r>
              <a:rPr lang="en-IN" sz="2000" i="1" dirty="0" smtClean="0">
                <a:solidFill>
                  <a:schemeClr val="bg1"/>
                </a:solidFill>
              </a:rPr>
              <a:t>–Others”‘ </a:t>
            </a: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System assisted controls for Revenue</a:t>
            </a:r>
            <a:r>
              <a:rPr lang="en-IN" sz="2000" i="1" dirty="0">
                <a:solidFill>
                  <a:schemeClr val="bg1"/>
                </a:solidFill>
              </a:rPr>
              <a:t> </a:t>
            </a:r>
            <a:r>
              <a:rPr lang="en-IN" sz="2000" i="1" dirty="0" smtClean="0">
                <a:solidFill>
                  <a:schemeClr val="bg1"/>
                </a:solidFill>
              </a:rPr>
              <a:t>vs Capital &amp; Establishment vs Development classifications (except 35- GIA for creation of Capital Assets)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014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5" name="Group 4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4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6" name="Group 5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50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1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7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0352" y="457200"/>
            <a:ext cx="8997696" cy="609600"/>
          </a:xfrm>
        </p:spPr>
        <p:txBody>
          <a:bodyPr/>
          <a:lstStyle/>
          <a:p>
            <a:r>
              <a:rPr lang="en-GB" sz="3200" dirty="0" smtClean="0"/>
              <a:t>Key changes introduced </a:t>
            </a:r>
            <a:r>
              <a:rPr lang="en-GB" sz="3200" dirty="0" smtClean="0"/>
              <a:t>(4/7)</a:t>
            </a:r>
            <a:endParaRPr lang="en-GB" sz="3200" dirty="0"/>
          </a:p>
        </p:txBody>
      </p:sp>
      <p:sp>
        <p:nvSpPr>
          <p:cNvPr id="57" name="Section Header" hidden="1"/>
          <p:cNvSpPr txBox="1"/>
          <p:nvPr>
            <p:custDataLst>
              <p:tags r:id="rId3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900" noProof="1" smtClean="0">
                <a:solidFill>
                  <a:schemeClr val="tx1"/>
                </a:solidFill>
              </a:rPr>
              <a:t>-1 Background and Scope of Work</a:t>
            </a:r>
          </a:p>
        </p:txBody>
      </p:sp>
      <p:sp>
        <p:nvSpPr>
          <p:cNvPr id="60" name="Rounded Rectangle 59"/>
          <p:cNvSpPr/>
          <p:nvPr/>
        </p:nvSpPr>
        <p:spPr>
          <a:xfrm rot="10800000" flipV="1">
            <a:off x="533401" y="1447798"/>
            <a:ext cx="8985504" cy="5181601"/>
          </a:xfrm>
          <a:prstGeom prst="roundRect">
            <a:avLst/>
          </a:prstGeom>
          <a:solidFill>
            <a:schemeClr val="tx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IN" sz="2000" b="1" i="1" dirty="0">
                <a:solidFill>
                  <a:srgbClr val="003399"/>
                </a:solidFill>
              </a:rPr>
              <a:t>Rationalize the Expenditure Heads</a:t>
            </a:r>
            <a:endParaRPr lang="en-IN" sz="2000" i="1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i="1" dirty="0">
                <a:solidFill>
                  <a:schemeClr val="bg1"/>
                </a:solidFill>
              </a:rPr>
              <a:t>Collaborate with the Departments/</a:t>
            </a:r>
            <a:r>
              <a:rPr lang="en-IN" sz="2000" i="1" dirty="0" err="1">
                <a:solidFill>
                  <a:schemeClr val="bg1"/>
                </a:solidFill>
              </a:rPr>
              <a:t>HoDs</a:t>
            </a:r>
            <a:r>
              <a:rPr lang="en-IN" sz="2000" i="1" dirty="0">
                <a:solidFill>
                  <a:schemeClr val="bg1"/>
                </a:solidFill>
              </a:rPr>
              <a:t> to rationalize the Budget Head of Accounts where no expenditure has been recorded (&gt;5000 Detail Heads)</a:t>
            </a: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System assisted controls to justify </a:t>
            </a:r>
            <a:r>
              <a:rPr lang="en-IN" sz="2000" i="1" dirty="0">
                <a:solidFill>
                  <a:schemeClr val="bg1"/>
                </a:solidFill>
              </a:rPr>
              <a:t>increase in Budget against a </a:t>
            </a:r>
            <a:r>
              <a:rPr lang="en-IN" sz="2000" i="1" dirty="0" err="1">
                <a:solidFill>
                  <a:schemeClr val="bg1"/>
                </a:solidFill>
              </a:rPr>
              <a:t>HoA</a:t>
            </a:r>
            <a:r>
              <a:rPr lang="en-IN" sz="2000" i="1" dirty="0">
                <a:solidFill>
                  <a:schemeClr val="bg1"/>
                </a:solidFill>
              </a:rPr>
              <a:t> of &gt;10% over 2017-18 Revised </a:t>
            </a:r>
            <a:r>
              <a:rPr lang="en-IN" sz="2000" i="1" dirty="0" smtClean="0">
                <a:solidFill>
                  <a:schemeClr val="bg1"/>
                </a:solidFill>
              </a:rPr>
              <a:t>Estimates</a:t>
            </a:r>
          </a:p>
          <a:p>
            <a:pPr>
              <a:lnSpc>
                <a:spcPct val="150000"/>
              </a:lnSpc>
              <a:spcBef>
                <a:spcPts val="300"/>
              </a:spcBef>
            </a:pPr>
            <a:endParaRPr lang="en-IN" sz="2000" i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IN" sz="2000" b="1" i="1" dirty="0">
                <a:solidFill>
                  <a:srgbClr val="003399"/>
                </a:solidFill>
              </a:rPr>
              <a:t>Optimise use of ‘Cash &amp; Debt’ by the State Government</a:t>
            </a: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i="1" dirty="0">
                <a:solidFill>
                  <a:schemeClr val="bg1"/>
                </a:solidFill>
              </a:rPr>
              <a:t>Arrears in Revenue collection along with the Collection Plan</a:t>
            </a: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i="1" dirty="0">
                <a:solidFill>
                  <a:schemeClr val="bg1"/>
                </a:solidFill>
              </a:rPr>
              <a:t>Quarter-wise Expenditure Plan against each Head of Account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508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5" name="Group 4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4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6" name="Group 5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50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1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7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0352" y="457200"/>
            <a:ext cx="8997696" cy="609600"/>
          </a:xfrm>
        </p:spPr>
        <p:txBody>
          <a:bodyPr/>
          <a:lstStyle/>
          <a:p>
            <a:r>
              <a:rPr lang="en-GB" sz="3200" dirty="0" smtClean="0"/>
              <a:t>Key changes introduced </a:t>
            </a:r>
            <a:r>
              <a:rPr lang="en-GB" sz="3200" dirty="0" smtClean="0"/>
              <a:t>(5/7)</a:t>
            </a:r>
            <a:endParaRPr lang="en-GB" sz="3200" dirty="0"/>
          </a:p>
        </p:txBody>
      </p:sp>
      <p:sp>
        <p:nvSpPr>
          <p:cNvPr id="57" name="Section Header" hidden="1"/>
          <p:cNvSpPr txBox="1"/>
          <p:nvPr>
            <p:custDataLst>
              <p:tags r:id="rId3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900" noProof="1" smtClean="0">
                <a:solidFill>
                  <a:schemeClr val="tx1"/>
                </a:solidFill>
              </a:rPr>
              <a:t>-1 Background and Scope of Work</a:t>
            </a:r>
          </a:p>
        </p:txBody>
      </p:sp>
      <p:sp>
        <p:nvSpPr>
          <p:cNvPr id="60" name="Rounded Rectangle 59"/>
          <p:cNvSpPr/>
          <p:nvPr/>
        </p:nvSpPr>
        <p:spPr>
          <a:xfrm rot="10800000" flipV="1">
            <a:off x="533401" y="1295400"/>
            <a:ext cx="8985504" cy="3581400"/>
          </a:xfrm>
          <a:prstGeom prst="roundRect">
            <a:avLst/>
          </a:prstGeom>
          <a:solidFill>
            <a:schemeClr val="tx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IN" sz="2000" b="1" i="1" dirty="0" smtClean="0">
                <a:solidFill>
                  <a:srgbClr val="003399"/>
                </a:solidFill>
              </a:rPr>
              <a:t>Appropriate </a:t>
            </a:r>
            <a:r>
              <a:rPr lang="en-IN" sz="2000" b="1" i="1" dirty="0">
                <a:solidFill>
                  <a:srgbClr val="003399"/>
                </a:solidFill>
              </a:rPr>
              <a:t>Budgetary classifications</a:t>
            </a:r>
            <a:endParaRPr lang="en-IN" sz="2000" i="1" dirty="0" smtClean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As part of Budget Preparation efforts, expenditure </a:t>
            </a:r>
            <a:r>
              <a:rPr lang="en-IN" sz="2000" i="1" dirty="0">
                <a:solidFill>
                  <a:schemeClr val="bg1"/>
                </a:solidFill>
              </a:rPr>
              <a:t>to be </a:t>
            </a:r>
            <a:r>
              <a:rPr lang="en-IN" sz="2000" i="1" dirty="0" smtClean="0">
                <a:solidFill>
                  <a:schemeClr val="bg1"/>
                </a:solidFill>
              </a:rPr>
              <a:t>automatically classified</a:t>
            </a:r>
            <a:r>
              <a:rPr lang="en-IN" sz="2000" i="1" dirty="0">
                <a:solidFill>
                  <a:schemeClr val="bg1"/>
                </a:solidFill>
              </a:rPr>
              <a:t>, </a:t>
            </a:r>
            <a:r>
              <a:rPr lang="en-IN" sz="2000" i="1" dirty="0" smtClean="0">
                <a:solidFill>
                  <a:schemeClr val="bg1"/>
                </a:solidFill>
              </a:rPr>
              <a:t>under Establishment/ Development, Revenue/Capital categories</a:t>
            </a: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Secretariat </a:t>
            </a:r>
            <a:r>
              <a:rPr lang="en-IN" sz="2000" i="1" dirty="0">
                <a:solidFill>
                  <a:schemeClr val="bg1"/>
                </a:solidFill>
              </a:rPr>
              <a:t>level </a:t>
            </a:r>
            <a:r>
              <a:rPr lang="en-IN" sz="2000" i="1" dirty="0" smtClean="0">
                <a:solidFill>
                  <a:schemeClr val="bg1"/>
                </a:solidFill>
              </a:rPr>
              <a:t>expenditure (Non-Salary) </a:t>
            </a:r>
            <a:r>
              <a:rPr lang="en-IN" sz="2000" i="1" dirty="0">
                <a:solidFill>
                  <a:schemeClr val="bg1"/>
                </a:solidFill>
              </a:rPr>
              <a:t>for all </a:t>
            </a:r>
            <a:r>
              <a:rPr lang="en-IN" sz="2000" i="1" dirty="0" smtClean="0">
                <a:solidFill>
                  <a:schemeClr val="bg1"/>
                </a:solidFill>
              </a:rPr>
              <a:t>administrative </a:t>
            </a:r>
            <a:r>
              <a:rPr lang="en-IN" sz="2000" i="1" dirty="0">
                <a:solidFill>
                  <a:schemeClr val="bg1"/>
                </a:solidFill>
              </a:rPr>
              <a:t>departments </a:t>
            </a:r>
            <a:r>
              <a:rPr lang="en-IN" sz="2000" i="1" dirty="0" smtClean="0">
                <a:solidFill>
                  <a:schemeClr val="bg1"/>
                </a:solidFill>
              </a:rPr>
              <a:t>shall </a:t>
            </a:r>
            <a:r>
              <a:rPr lang="en-IN" sz="2000" i="1" dirty="0">
                <a:solidFill>
                  <a:schemeClr val="bg1"/>
                </a:solidFill>
              </a:rPr>
              <a:t>be reflected under the demand for grants of the respective </a:t>
            </a:r>
            <a:r>
              <a:rPr lang="en-IN" sz="2000" i="1" dirty="0" smtClean="0">
                <a:solidFill>
                  <a:schemeClr val="bg1"/>
                </a:solidFill>
              </a:rPr>
              <a:t>departments</a:t>
            </a:r>
            <a:endParaRPr lang="en-IN" sz="2000" b="1" i="1" dirty="0" smtClean="0">
              <a:solidFill>
                <a:srgbClr val="003399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540" y="4972169"/>
            <a:ext cx="3455860" cy="2571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282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5" name="Group 4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4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6" name="Group 5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50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1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7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0352" y="457200"/>
            <a:ext cx="8997696" cy="609600"/>
          </a:xfrm>
        </p:spPr>
        <p:txBody>
          <a:bodyPr/>
          <a:lstStyle/>
          <a:p>
            <a:r>
              <a:rPr lang="en-GB" sz="3200" dirty="0" smtClean="0"/>
              <a:t>Key changes introduced </a:t>
            </a:r>
            <a:r>
              <a:rPr lang="en-GB" sz="3200" dirty="0" smtClean="0"/>
              <a:t>(6/7)</a:t>
            </a:r>
            <a:endParaRPr lang="en-GB" sz="3200" dirty="0"/>
          </a:p>
        </p:txBody>
      </p:sp>
      <p:sp>
        <p:nvSpPr>
          <p:cNvPr id="57" name="Section Header" hidden="1"/>
          <p:cNvSpPr txBox="1"/>
          <p:nvPr>
            <p:custDataLst>
              <p:tags r:id="rId3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900" noProof="1" smtClean="0">
                <a:solidFill>
                  <a:schemeClr val="tx1"/>
                </a:solidFill>
              </a:rPr>
              <a:t>-1 Background and Scope of Work</a:t>
            </a:r>
          </a:p>
        </p:txBody>
      </p:sp>
      <p:sp>
        <p:nvSpPr>
          <p:cNvPr id="60" name="Rounded Rectangle 59"/>
          <p:cNvSpPr/>
          <p:nvPr/>
        </p:nvSpPr>
        <p:spPr>
          <a:xfrm rot="10800000" flipV="1">
            <a:off x="304798" y="1295400"/>
            <a:ext cx="5638801" cy="6019800"/>
          </a:xfrm>
          <a:prstGeom prst="roundRect">
            <a:avLst/>
          </a:prstGeom>
          <a:solidFill>
            <a:schemeClr val="tx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IN" sz="2000" b="1" i="1" dirty="0">
                <a:solidFill>
                  <a:srgbClr val="003399"/>
                </a:solidFill>
              </a:rPr>
              <a:t>Budget Disclosures</a:t>
            </a: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i="1" dirty="0">
                <a:solidFill>
                  <a:schemeClr val="bg1"/>
                </a:solidFill>
              </a:rPr>
              <a:t>Status of Implementation of Budget Announcements of </a:t>
            </a:r>
            <a:r>
              <a:rPr lang="en-IN" sz="2000" i="1" dirty="0" smtClean="0">
                <a:solidFill>
                  <a:schemeClr val="bg1"/>
                </a:solidFill>
              </a:rPr>
              <a:t>2016-17, 2017-18 (As on Dec 31</a:t>
            </a:r>
            <a:r>
              <a:rPr lang="en-IN" sz="2000" i="1" baseline="30000" dirty="0" smtClean="0">
                <a:solidFill>
                  <a:schemeClr val="bg1"/>
                </a:solidFill>
              </a:rPr>
              <a:t>st</a:t>
            </a:r>
            <a:r>
              <a:rPr lang="en-IN" sz="2000" i="1" dirty="0" smtClean="0">
                <a:solidFill>
                  <a:schemeClr val="bg1"/>
                </a:solidFill>
              </a:rPr>
              <a:t>, 2017)</a:t>
            </a:r>
            <a:endParaRPr lang="en-IN" sz="2000" i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IN" sz="2000" b="1" i="1" dirty="0" smtClean="0">
                <a:solidFill>
                  <a:srgbClr val="003399"/>
                </a:solidFill>
              </a:rPr>
              <a:t>Database </a:t>
            </a:r>
            <a:r>
              <a:rPr lang="en-IN" sz="2000" b="1" i="1" dirty="0">
                <a:solidFill>
                  <a:srgbClr val="003399"/>
                </a:solidFill>
              </a:rPr>
              <a:t>of Key Assets</a:t>
            </a:r>
            <a:endParaRPr lang="en-IN" sz="2000" i="1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i="1" dirty="0">
                <a:solidFill>
                  <a:schemeClr val="bg1"/>
                </a:solidFill>
              </a:rPr>
              <a:t>DDO/ </a:t>
            </a:r>
            <a:r>
              <a:rPr lang="en-IN" sz="2000" i="1" dirty="0" err="1">
                <a:solidFill>
                  <a:schemeClr val="bg1"/>
                </a:solidFill>
              </a:rPr>
              <a:t>HoD</a:t>
            </a:r>
            <a:r>
              <a:rPr lang="en-IN" sz="2000" i="1" dirty="0">
                <a:solidFill>
                  <a:schemeClr val="bg1"/>
                </a:solidFill>
              </a:rPr>
              <a:t> to submit list of currently available owned Vehicles (Working, Under Repair, </a:t>
            </a:r>
            <a:r>
              <a:rPr lang="en-IN" sz="2000" i="1" dirty="0" smtClean="0">
                <a:solidFill>
                  <a:schemeClr val="bg1"/>
                </a:solidFill>
              </a:rPr>
              <a:t>To be c</a:t>
            </a:r>
            <a:r>
              <a:rPr lang="en-IN" sz="2000" i="1" dirty="0" smtClean="0">
                <a:solidFill>
                  <a:schemeClr val="bg1"/>
                </a:solidFill>
              </a:rPr>
              <a:t>ondemned</a:t>
            </a:r>
            <a:r>
              <a:rPr lang="en-IN" sz="2000" i="1" dirty="0">
                <a:solidFill>
                  <a:schemeClr val="bg1"/>
                </a:solidFill>
              </a:rPr>
              <a:t>) – deadline for DDO is Dec </a:t>
            </a:r>
            <a:r>
              <a:rPr lang="en-IN" sz="2000" i="1" dirty="0" smtClean="0">
                <a:solidFill>
                  <a:schemeClr val="bg1"/>
                </a:solidFill>
              </a:rPr>
              <a:t>30</a:t>
            </a:r>
            <a:r>
              <a:rPr lang="en-IN" sz="2000" i="1" baseline="30000" dirty="0" smtClean="0">
                <a:solidFill>
                  <a:schemeClr val="bg1"/>
                </a:solidFill>
              </a:rPr>
              <a:t>th</a:t>
            </a: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i="1" dirty="0">
                <a:solidFill>
                  <a:schemeClr val="bg1"/>
                </a:solidFill>
              </a:rPr>
              <a:t>DDO/ </a:t>
            </a:r>
            <a:r>
              <a:rPr lang="en-IN" sz="2000" i="1" dirty="0" err="1">
                <a:solidFill>
                  <a:schemeClr val="bg1"/>
                </a:solidFill>
              </a:rPr>
              <a:t>HoD</a:t>
            </a:r>
            <a:r>
              <a:rPr lang="en-IN" sz="2000" i="1" dirty="0">
                <a:solidFill>
                  <a:schemeClr val="bg1"/>
                </a:solidFill>
              </a:rPr>
              <a:t> to submit list of </a:t>
            </a:r>
            <a:r>
              <a:rPr lang="en-IN" sz="2000" i="1" dirty="0" smtClean="0">
                <a:solidFill>
                  <a:schemeClr val="bg1"/>
                </a:solidFill>
              </a:rPr>
              <a:t>Projects initiated where AA has been given, work started but </a:t>
            </a:r>
            <a:r>
              <a:rPr lang="en-IN" sz="2000" i="1" dirty="0" smtClean="0">
                <a:solidFill>
                  <a:schemeClr val="bg1"/>
                </a:solidFill>
              </a:rPr>
              <a:t>not </a:t>
            </a:r>
            <a:r>
              <a:rPr lang="en-IN" sz="2000" i="1" dirty="0" smtClean="0">
                <a:solidFill>
                  <a:schemeClr val="bg1"/>
                </a:solidFill>
              </a:rPr>
              <a:t>completed – </a:t>
            </a:r>
            <a:r>
              <a:rPr lang="en-IN" sz="2000" i="1" dirty="0">
                <a:solidFill>
                  <a:schemeClr val="bg1"/>
                </a:solidFill>
              </a:rPr>
              <a:t>deadline for DDO is Dec </a:t>
            </a:r>
            <a:r>
              <a:rPr lang="en-IN" sz="2000" i="1" dirty="0" smtClean="0">
                <a:solidFill>
                  <a:schemeClr val="bg1"/>
                </a:solidFill>
              </a:rPr>
              <a:t>30</a:t>
            </a:r>
            <a:r>
              <a:rPr lang="en-IN" sz="2000" i="1" baseline="30000" dirty="0" smtClean="0">
                <a:solidFill>
                  <a:schemeClr val="bg1"/>
                </a:solidFill>
              </a:rPr>
              <a:t>th</a:t>
            </a:r>
            <a:endParaRPr lang="en-IN" sz="2000" i="1" baseline="30000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71600"/>
            <a:ext cx="3633815" cy="5864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8427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12648"/>
            <a:ext cx="8997696" cy="6848856"/>
            <a:chOff x="530352" y="612648"/>
            <a:chExt cx="8997696" cy="6848856"/>
          </a:xfrm>
        </p:grpSpPr>
        <p:grpSp>
          <p:nvGrpSpPr>
            <p:cNvPr id="5" name="Group 4" hidden="1"/>
            <p:cNvGrpSpPr/>
            <p:nvPr userDrawn="1"/>
          </p:nvGrpSpPr>
          <p:grpSpPr>
            <a:xfrm>
              <a:off x="530352" y="7159752"/>
              <a:ext cx="8997696" cy="301752"/>
              <a:chOff x="530352" y="7159752"/>
              <a:chExt cx="8997696" cy="301752"/>
            </a:xfrm>
          </p:grpSpPr>
          <p:sp>
            <p:nvSpPr>
              <p:cNvPr id="52" name="Footer block" hidden="1"/>
              <p:cNvSpPr>
                <a:spLocks noChangeArrowheads="1"/>
              </p:cNvSpPr>
              <p:nvPr/>
            </p:nvSpPr>
            <p:spPr bwMode="gray">
              <a:xfrm>
                <a:off x="6629400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3" name="Footer block" hidden="1"/>
              <p:cNvSpPr>
                <a:spLocks noChangeArrowheads="1"/>
              </p:cNvSpPr>
              <p:nvPr/>
            </p:nvSpPr>
            <p:spPr bwMode="gray">
              <a:xfrm>
                <a:off x="3584448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4" name="Footer block" hidden="1"/>
              <p:cNvSpPr>
                <a:spLocks noChangeArrowheads="1"/>
              </p:cNvSpPr>
              <p:nvPr/>
            </p:nvSpPr>
            <p:spPr bwMode="gray">
              <a:xfrm>
                <a:off x="530352" y="7159752"/>
                <a:ext cx="2898648" cy="301752"/>
              </a:xfrm>
              <a:prstGeom prst="rect">
                <a:avLst/>
              </a:prstGeom>
              <a:solidFill>
                <a:srgbClr val="CCFFFF">
                  <a:alpha val="25000"/>
                </a:srgbClr>
              </a:solidFill>
              <a:ln w="6350" cap="rnd">
                <a:solidFill>
                  <a:srgbClr val="CCFFFF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6" name="Group 5" hidden="1"/>
            <p:cNvGrpSpPr/>
            <p:nvPr userDrawn="1"/>
          </p:nvGrpSpPr>
          <p:grpSpPr>
            <a:xfrm>
              <a:off x="530352" y="1066800"/>
              <a:ext cx="8997696" cy="835152"/>
              <a:chOff x="530352" y="1066800"/>
              <a:chExt cx="8997696" cy="835152"/>
            </a:xfrm>
          </p:grpSpPr>
          <p:sp>
            <p:nvSpPr>
              <p:cNvPr id="50" name="Title block" hidden="1"/>
              <p:cNvSpPr>
                <a:spLocks noChangeArrowheads="1"/>
              </p:cNvSpPr>
              <p:nvPr userDrawn="1"/>
            </p:nvSpPr>
            <p:spPr bwMode="gray">
              <a:xfrm>
                <a:off x="5102352" y="1066800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51" name="Title block" hidden="1"/>
              <p:cNvSpPr>
                <a:spLocks noChangeArrowheads="1"/>
              </p:cNvSpPr>
              <p:nvPr/>
            </p:nvSpPr>
            <p:spPr bwMode="gray">
              <a:xfrm>
                <a:off x="530352" y="1069848"/>
                <a:ext cx="4425696" cy="832104"/>
              </a:xfrm>
              <a:prstGeom prst="rect">
                <a:avLst/>
              </a:prstGeom>
              <a:solidFill>
                <a:srgbClr val="FCC3D7">
                  <a:alpha val="25000"/>
                </a:srgbClr>
              </a:solidFill>
              <a:ln w="6350" cap="rnd">
                <a:solidFill>
                  <a:srgbClr val="FCC3D7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sp>
          <p:nvSpPr>
            <p:cNvPr id="7" name="Header block" hidden="1"/>
            <p:cNvSpPr>
              <a:spLocks noChangeArrowheads="1"/>
            </p:cNvSpPr>
            <p:nvPr userDrawn="1"/>
          </p:nvSpPr>
          <p:spPr bwMode="gray">
            <a:xfrm>
              <a:off x="530352" y="612648"/>
              <a:ext cx="8988552" cy="228600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algn="ctr" defTabSz="801688">
                <a:buSzPct val="90000"/>
                <a:defRPr/>
              </a:pPr>
              <a:endParaRPr lang="en-GB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3400" y="6245352"/>
              <a:ext cx="8994648" cy="688848"/>
              <a:chOff x="533400" y="6013704"/>
              <a:chExt cx="8994648" cy="6888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60137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723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262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801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3400" y="60167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3400" y="5407152"/>
              <a:ext cx="8994648" cy="688848"/>
              <a:chOff x="533400" y="5026152"/>
              <a:chExt cx="8994648" cy="6888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50261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723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262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801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3400" y="50292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3400" y="4568952"/>
              <a:ext cx="8994648" cy="688848"/>
              <a:chOff x="533400" y="4038600"/>
              <a:chExt cx="8994648" cy="6888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40386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723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262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801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3400" y="40416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3400" y="3730752"/>
              <a:ext cx="8994648" cy="688848"/>
              <a:chOff x="533400" y="3041904"/>
              <a:chExt cx="8994648" cy="6888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3041904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723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262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801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3400" y="30449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3400" y="2892552"/>
              <a:ext cx="8994648" cy="688848"/>
              <a:chOff x="533400" y="1066800"/>
              <a:chExt cx="8994648" cy="6888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10668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723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262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801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3400" y="1069848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3400" y="2054352"/>
              <a:ext cx="8994648" cy="688848"/>
              <a:chOff x="533400" y="2054352"/>
              <a:chExt cx="8994648" cy="6888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 userDrawn="1"/>
            </p:nvSpPr>
            <p:spPr bwMode="gray">
              <a:xfrm>
                <a:off x="8156448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 userDrawn="1"/>
            </p:nvSpPr>
            <p:spPr bwMode="gray">
              <a:xfrm>
                <a:off x="6631840" y="2054352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723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262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801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3400" y="2057400"/>
                <a:ext cx="1371600" cy="6858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algn="ctr" defTabSz="912813">
                  <a:defRPr/>
                </a:pPr>
                <a:endParaRPr lang="en-GB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0352" y="457200"/>
            <a:ext cx="8997696" cy="609600"/>
          </a:xfrm>
        </p:spPr>
        <p:txBody>
          <a:bodyPr/>
          <a:lstStyle/>
          <a:p>
            <a:r>
              <a:rPr lang="en-GB" sz="3200" dirty="0" smtClean="0"/>
              <a:t>Key changes introduced </a:t>
            </a:r>
            <a:r>
              <a:rPr lang="en-GB" sz="3200" dirty="0" smtClean="0"/>
              <a:t>(7/7)</a:t>
            </a:r>
            <a:endParaRPr lang="en-GB" sz="3200" dirty="0"/>
          </a:p>
        </p:txBody>
      </p:sp>
      <p:sp>
        <p:nvSpPr>
          <p:cNvPr id="57" name="Section Header" hidden="1"/>
          <p:cNvSpPr txBox="1"/>
          <p:nvPr>
            <p:custDataLst>
              <p:tags r:id="rId3"/>
            </p:custDataLst>
          </p:nvPr>
        </p:nvSpPr>
        <p:spPr>
          <a:xfrm>
            <a:off x="530351" y="704088"/>
            <a:ext cx="3034379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en-GB" sz="900" noProof="1" smtClean="0">
                <a:solidFill>
                  <a:schemeClr val="tx1"/>
                </a:solidFill>
              </a:rPr>
              <a:t>-1 Background and Scope of Work</a:t>
            </a:r>
          </a:p>
        </p:txBody>
      </p:sp>
      <p:sp>
        <p:nvSpPr>
          <p:cNvPr id="60" name="Rounded Rectangle 59"/>
          <p:cNvSpPr/>
          <p:nvPr/>
        </p:nvSpPr>
        <p:spPr>
          <a:xfrm rot="10800000" flipV="1">
            <a:off x="457197" y="1447799"/>
            <a:ext cx="5333999" cy="3959353"/>
          </a:xfrm>
          <a:prstGeom prst="roundRect">
            <a:avLst/>
          </a:prstGeom>
          <a:solidFill>
            <a:schemeClr val="tx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IN" sz="2000" b="1" i="1" dirty="0" smtClean="0">
                <a:solidFill>
                  <a:srgbClr val="003399"/>
                </a:solidFill>
              </a:rPr>
              <a:t>Shorten </a:t>
            </a:r>
            <a:r>
              <a:rPr lang="en-IN" sz="2000" b="1" i="1" dirty="0" smtClean="0">
                <a:solidFill>
                  <a:srgbClr val="003399"/>
                </a:solidFill>
              </a:rPr>
              <a:t>the Budget Cycle</a:t>
            </a:r>
            <a:endParaRPr lang="en-IN" sz="2000" i="1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Budget Kick-off on Dec 1</a:t>
            </a:r>
            <a:r>
              <a:rPr lang="en-IN" sz="2000" i="1" baseline="30000" dirty="0" smtClean="0">
                <a:solidFill>
                  <a:schemeClr val="bg1"/>
                </a:solidFill>
              </a:rPr>
              <a:t>st</a:t>
            </a:r>
            <a:r>
              <a:rPr lang="en-IN" sz="2000" i="1" dirty="0" smtClean="0">
                <a:solidFill>
                  <a:schemeClr val="bg1"/>
                </a:solidFill>
              </a:rPr>
              <a:t>, Last date for Expenditure, Receipt submission on Jan 08</a:t>
            </a:r>
            <a:r>
              <a:rPr lang="en-IN" sz="2000" i="1" baseline="30000" dirty="0" smtClean="0">
                <a:solidFill>
                  <a:schemeClr val="bg1"/>
                </a:solidFill>
              </a:rPr>
              <a:t>th</a:t>
            </a:r>
            <a:r>
              <a:rPr lang="en-IN" sz="2000" i="1" dirty="0" smtClean="0">
                <a:solidFill>
                  <a:schemeClr val="bg1"/>
                </a:solidFill>
              </a:rPr>
              <a:t> (Scrutiny, Finalization by Jan 27</a:t>
            </a:r>
            <a:r>
              <a:rPr lang="en-IN" sz="2000" i="1" baseline="30000" dirty="0" smtClean="0">
                <a:solidFill>
                  <a:schemeClr val="bg1"/>
                </a:solidFill>
              </a:rPr>
              <a:t>th</a:t>
            </a:r>
            <a:r>
              <a:rPr lang="en-IN" sz="2000" i="1" dirty="0" smtClean="0">
                <a:solidFill>
                  <a:schemeClr val="bg1"/>
                </a:solidFill>
              </a:rPr>
              <a:t>) </a:t>
            </a:r>
            <a:endParaRPr lang="en-IN" sz="2000" i="1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Detailed timelines are mentioned in page 18 of the Budget Guidelines 2018-19</a:t>
            </a:r>
            <a:endParaRPr lang="en-IN" sz="2000" i="1" dirty="0">
              <a:solidFill>
                <a:schemeClr val="bg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288" y="1447800"/>
            <a:ext cx="3567112" cy="4712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61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530352" y="457200"/>
            <a:ext cx="8997696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18824" rtl="0" eaLnBrk="1" latinLnBrk="0" hangingPunct="1">
              <a:spcBef>
                <a:spcPct val="0"/>
              </a:spcBef>
              <a:buNone/>
              <a:defRPr sz="3200" b="1" i="1" kern="1200" cap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Budget Review Meeting Schedule</a:t>
            </a:r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 rot="10800000" flipV="1">
            <a:off x="380996" y="1143000"/>
            <a:ext cx="9296399" cy="6477000"/>
          </a:xfrm>
          <a:prstGeom prst="roundRect">
            <a:avLst/>
          </a:prstGeom>
          <a:solidFill>
            <a:schemeClr val="tx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</a:rPr>
              <a:t>Review Meetings will be held every Tuesday and </a:t>
            </a:r>
            <a:r>
              <a:rPr lang="en-US" sz="2000" dirty="0" smtClean="0">
                <a:solidFill>
                  <a:schemeClr val="bg1"/>
                </a:solidFill>
              </a:rPr>
              <a:t>Friday at (1.30 PM &amp; 3.30 PM) in 4 groups </a:t>
            </a:r>
            <a:r>
              <a:rPr lang="en-US" sz="2000" dirty="0">
                <a:solidFill>
                  <a:schemeClr val="bg1"/>
                </a:solidFill>
              </a:rPr>
              <a:t>starting from </a:t>
            </a:r>
            <a:r>
              <a:rPr lang="en-US" sz="2000" b="1" dirty="0" smtClean="0">
                <a:solidFill>
                  <a:schemeClr val="bg1"/>
                </a:solidFill>
              </a:rPr>
              <a:t>4</a:t>
            </a:r>
            <a:r>
              <a:rPr lang="en-US" sz="2000" b="1" baseline="30000" dirty="0" smtClean="0">
                <a:solidFill>
                  <a:schemeClr val="bg1"/>
                </a:solidFill>
              </a:rPr>
              <a:t>th</a:t>
            </a:r>
            <a:r>
              <a:rPr lang="en-US" sz="2000" b="1" dirty="0" smtClean="0">
                <a:solidFill>
                  <a:schemeClr val="bg1"/>
                </a:solidFill>
              </a:rPr>
              <a:t> December </a:t>
            </a:r>
            <a:r>
              <a:rPr lang="en-US" sz="2000" b="1" dirty="0">
                <a:solidFill>
                  <a:schemeClr val="bg1"/>
                </a:solidFill>
              </a:rPr>
              <a:t>till 12th January, 2018</a:t>
            </a:r>
            <a:r>
              <a:rPr lang="en-GB" sz="2000" dirty="0">
                <a:solidFill>
                  <a:schemeClr val="bg1"/>
                </a:solidFill>
              </a:rPr>
              <a:t> to monitor the Budget Preparation Process</a:t>
            </a:r>
          </a:p>
          <a:p>
            <a:pPr>
              <a:lnSpc>
                <a:spcPct val="150000"/>
              </a:lnSpc>
            </a:pPr>
            <a:endParaRPr lang="en-GB" sz="16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000" b="1" dirty="0" smtClean="0">
                <a:solidFill>
                  <a:schemeClr val="bg1"/>
                </a:solidFill>
              </a:rPr>
              <a:t>Attendees</a:t>
            </a:r>
            <a:r>
              <a:rPr lang="en-GB" sz="2000" b="1" dirty="0">
                <a:solidFill>
                  <a:schemeClr val="bg1"/>
                </a:solidFill>
              </a:rPr>
              <a:t>: </a:t>
            </a:r>
            <a:r>
              <a:rPr lang="en-US" sz="2000" dirty="0">
                <a:solidFill>
                  <a:schemeClr val="bg1"/>
                </a:solidFill>
              </a:rPr>
              <a:t>Nodal Officers of the Administrative Departments/ </a:t>
            </a:r>
            <a:r>
              <a:rPr lang="en-US" sz="2000" dirty="0" err="1">
                <a:solidFill>
                  <a:schemeClr val="bg1"/>
                </a:solidFill>
              </a:rPr>
              <a:t>HoDs</a:t>
            </a:r>
            <a:r>
              <a:rPr lang="en-US" sz="2000" dirty="0">
                <a:solidFill>
                  <a:schemeClr val="bg1"/>
                </a:solidFill>
              </a:rPr>
              <a:t> (Sr. FAs/ FAs of the Administrative Department along with the Sr. FAOs / FAOs of the </a:t>
            </a:r>
            <a:r>
              <a:rPr lang="en-US" sz="2000" dirty="0" err="1">
                <a:solidFill>
                  <a:schemeClr val="bg1"/>
                </a:solidFill>
              </a:rPr>
              <a:t>HoD</a:t>
            </a:r>
            <a:r>
              <a:rPr lang="en-US" sz="2000" dirty="0">
                <a:solidFill>
                  <a:schemeClr val="bg1"/>
                </a:solidFill>
              </a:rPr>
              <a:t>, in addition to any other officer that the Department/ </a:t>
            </a:r>
            <a:r>
              <a:rPr lang="en-US" sz="2000" dirty="0" err="1">
                <a:solidFill>
                  <a:schemeClr val="bg1"/>
                </a:solidFill>
              </a:rPr>
              <a:t>HoDs</a:t>
            </a:r>
            <a:r>
              <a:rPr lang="en-US" sz="2000" dirty="0">
                <a:solidFill>
                  <a:schemeClr val="bg1"/>
                </a:solidFill>
              </a:rPr>
              <a:t> may designate)</a:t>
            </a:r>
            <a:endParaRPr lang="en-GB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en-US" sz="14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Venue</a:t>
            </a:r>
            <a:r>
              <a:rPr lang="en-US" sz="2000" b="1" dirty="0">
                <a:solidFill>
                  <a:schemeClr val="bg1"/>
                </a:solidFill>
              </a:rPr>
              <a:t>: </a:t>
            </a:r>
            <a:r>
              <a:rPr lang="en-US" sz="2000" dirty="0">
                <a:solidFill>
                  <a:schemeClr val="bg1"/>
                </a:solidFill>
              </a:rPr>
              <a:t>Finance Department Conference Hall, Ground </a:t>
            </a:r>
            <a:r>
              <a:rPr lang="en-US" sz="2000" dirty="0" smtClean="0">
                <a:solidFill>
                  <a:schemeClr val="bg1"/>
                </a:solidFill>
              </a:rPr>
              <a:t>Floor</a:t>
            </a:r>
          </a:p>
          <a:p>
            <a:pPr>
              <a:lnSpc>
                <a:spcPct val="150000"/>
              </a:lnSpc>
            </a:pPr>
            <a:endParaRPr lang="en-US" sz="1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Note</a:t>
            </a:r>
            <a:r>
              <a:rPr lang="en-US" sz="2000" dirty="0" smtClean="0">
                <a:solidFill>
                  <a:schemeClr val="bg1"/>
                </a:solidFill>
              </a:rPr>
              <a:t>: 1</a:t>
            </a:r>
            <a:r>
              <a:rPr lang="en-US" sz="2000" baseline="30000" dirty="0" smtClean="0">
                <a:solidFill>
                  <a:schemeClr val="bg1"/>
                </a:solidFill>
              </a:rPr>
              <a:t>st</a:t>
            </a:r>
            <a:r>
              <a:rPr lang="en-US" sz="2000" dirty="0" smtClean="0">
                <a:solidFill>
                  <a:schemeClr val="bg1"/>
                </a:solidFill>
              </a:rPr>
              <a:t> Meeting of Groups 3, 4 will be held on 4</a:t>
            </a:r>
            <a:r>
              <a:rPr lang="en-US" sz="2000" baseline="30000" dirty="0" smtClean="0">
                <a:solidFill>
                  <a:schemeClr val="bg1"/>
                </a:solidFill>
              </a:rPr>
              <a:t>th</a:t>
            </a:r>
            <a:r>
              <a:rPr lang="en-US" sz="2000" dirty="0" smtClean="0">
                <a:solidFill>
                  <a:schemeClr val="bg1"/>
                </a:solidFill>
              </a:rPr>
              <a:t> Dec, Monday @ 1.30 PM &amp; 3.30 PM respectively. Subsequent meetings for Groups 3, 4 to be held every Friday</a:t>
            </a:r>
            <a:endParaRPr lang="en-GB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57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530352" y="457200"/>
            <a:ext cx="8997696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18824" rtl="0" eaLnBrk="1" latinLnBrk="0" hangingPunct="1">
              <a:spcBef>
                <a:spcPct val="0"/>
              </a:spcBef>
              <a:buNone/>
              <a:defRPr sz="3200" b="1" i="1" kern="1200" cap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 smtClean="0"/>
              <a:t>Support from Finance Department</a:t>
            </a:r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 rot="10800000" flipV="1">
            <a:off x="380995" y="1600200"/>
            <a:ext cx="9296399" cy="5410200"/>
          </a:xfrm>
          <a:prstGeom prst="roundRect">
            <a:avLst/>
          </a:prstGeom>
          <a:solidFill>
            <a:schemeClr val="tx1">
              <a:lumMod val="85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ts val="28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b="1" i="1" dirty="0" smtClean="0">
                <a:solidFill>
                  <a:schemeClr val="bg1"/>
                </a:solidFill>
              </a:rPr>
              <a:t>Weekly interaction</a:t>
            </a:r>
            <a:r>
              <a:rPr lang="en-IN" sz="2000" i="1" dirty="0" smtClean="0">
                <a:solidFill>
                  <a:schemeClr val="bg1"/>
                </a:solidFill>
              </a:rPr>
              <a:t> with the concerned Departments/ </a:t>
            </a:r>
            <a:r>
              <a:rPr lang="en-IN" sz="2000" i="1" dirty="0" err="1" smtClean="0">
                <a:solidFill>
                  <a:schemeClr val="bg1"/>
                </a:solidFill>
              </a:rPr>
              <a:t>HoDs</a:t>
            </a:r>
            <a:endParaRPr lang="en-IN" sz="2000" i="1" dirty="0" smtClean="0">
              <a:solidFill>
                <a:schemeClr val="bg1"/>
              </a:solidFill>
            </a:endParaRPr>
          </a:p>
          <a:p>
            <a:pPr marL="285750" indent="-285750">
              <a:lnSpc>
                <a:spcPts val="28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IN" sz="2000" i="1" dirty="0" smtClean="0">
              <a:solidFill>
                <a:schemeClr val="bg1"/>
              </a:solidFill>
            </a:endParaRPr>
          </a:p>
          <a:p>
            <a:pPr marL="285750" indent="-285750">
              <a:lnSpc>
                <a:spcPts val="28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b="1" i="1" dirty="0" smtClean="0">
                <a:solidFill>
                  <a:schemeClr val="bg1"/>
                </a:solidFill>
              </a:rPr>
              <a:t>Hands-on training</a:t>
            </a:r>
            <a:r>
              <a:rPr lang="en-IN" sz="2000" i="1" dirty="0" smtClean="0">
                <a:solidFill>
                  <a:schemeClr val="bg1"/>
                </a:solidFill>
              </a:rPr>
              <a:t> at the Finance Department Training Hall</a:t>
            </a:r>
          </a:p>
          <a:p>
            <a:pPr marL="795162" lvl="1" indent="-285750">
              <a:lnSpc>
                <a:spcPts val="28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i="1" dirty="0" smtClean="0">
                <a:solidFill>
                  <a:schemeClr val="bg1"/>
                </a:solidFill>
              </a:rPr>
              <a:t>Any day of the week, any time</a:t>
            </a:r>
          </a:p>
          <a:p>
            <a:pPr marL="285750" indent="-285750">
              <a:lnSpc>
                <a:spcPts val="28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IN" sz="2000" i="1" dirty="0" smtClean="0">
              <a:solidFill>
                <a:schemeClr val="bg1"/>
              </a:solidFill>
            </a:endParaRPr>
          </a:p>
          <a:p>
            <a:pPr marL="285750" indent="-285750">
              <a:lnSpc>
                <a:spcPts val="28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b="1" i="1" dirty="0" smtClean="0">
                <a:solidFill>
                  <a:schemeClr val="bg1"/>
                </a:solidFill>
              </a:rPr>
              <a:t>Technical staff </a:t>
            </a:r>
            <a:r>
              <a:rPr lang="en-IN" sz="2000" i="1" dirty="0" smtClean="0">
                <a:solidFill>
                  <a:schemeClr val="bg1"/>
                </a:solidFill>
              </a:rPr>
              <a:t>placed at each Treasury/ Sub-Treasury for any technical assistance to the DDOs</a:t>
            </a:r>
          </a:p>
          <a:p>
            <a:pPr marL="285750" indent="-285750">
              <a:lnSpc>
                <a:spcPts val="28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IN" sz="2000" i="1" dirty="0" smtClean="0">
              <a:solidFill>
                <a:schemeClr val="bg1"/>
              </a:solidFill>
            </a:endParaRPr>
          </a:p>
          <a:p>
            <a:pPr marL="285750" indent="-285750">
              <a:lnSpc>
                <a:spcPts val="28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b="1" i="1" dirty="0" smtClean="0">
                <a:solidFill>
                  <a:schemeClr val="bg1"/>
                </a:solidFill>
              </a:rPr>
              <a:t>Budget Helpdesk</a:t>
            </a:r>
            <a:r>
              <a:rPr lang="en-IN" sz="2000" i="1" dirty="0" smtClean="0">
                <a:solidFill>
                  <a:schemeClr val="bg1"/>
                </a:solidFill>
              </a:rPr>
              <a:t>: </a:t>
            </a:r>
            <a:r>
              <a:rPr lang="en-IN" sz="2000" i="1" dirty="0" smtClean="0">
                <a:solidFill>
                  <a:schemeClr val="bg1"/>
                </a:solidFill>
                <a:hlinkClick r:id="rId2"/>
              </a:rPr>
              <a:t>helpdesk.budget@afegu.in</a:t>
            </a:r>
            <a:endParaRPr lang="en-IN" sz="2000" i="1" dirty="0">
              <a:solidFill>
                <a:schemeClr val="bg1"/>
              </a:solidFill>
            </a:endParaRPr>
          </a:p>
          <a:p>
            <a:pPr marL="285750" indent="-285750">
              <a:lnSpc>
                <a:spcPts val="28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IN" sz="2000" i="1" dirty="0" smtClean="0">
              <a:solidFill>
                <a:schemeClr val="bg1"/>
              </a:solidFill>
            </a:endParaRPr>
          </a:p>
          <a:p>
            <a:pPr marL="285750" indent="-285750">
              <a:lnSpc>
                <a:spcPts val="28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IN" sz="2000" b="1" i="1" dirty="0" smtClean="0">
                <a:solidFill>
                  <a:schemeClr val="bg1"/>
                </a:solidFill>
              </a:rPr>
              <a:t>Budget Cell</a:t>
            </a:r>
            <a:r>
              <a:rPr lang="en-IN" sz="2000" i="1" dirty="0" smtClean="0">
                <a:solidFill>
                  <a:schemeClr val="bg1"/>
                </a:solidFill>
              </a:rPr>
              <a:t> established in the Finance Department for assistance to the Departments, </a:t>
            </a:r>
            <a:r>
              <a:rPr lang="en-IN" sz="2000" i="1" dirty="0" err="1" smtClean="0">
                <a:solidFill>
                  <a:schemeClr val="bg1"/>
                </a:solidFill>
              </a:rPr>
              <a:t>HoDs</a:t>
            </a:r>
            <a:endParaRPr lang="en-IN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78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0" y="5029200"/>
            <a:ext cx="5867400" cy="923330"/>
          </a:xfrm>
        </p:spPr>
        <p:txBody>
          <a:bodyPr/>
          <a:lstStyle/>
          <a:p>
            <a:pPr algn="ctr"/>
            <a:r>
              <a:rPr lang="en-IN" sz="6000" dirty="0" smtClean="0"/>
              <a:t>Thank You!</a:t>
            </a:r>
            <a:endParaRPr lang="en-IN" sz="6000" dirty="0"/>
          </a:p>
        </p:txBody>
      </p:sp>
      <p:sp>
        <p:nvSpPr>
          <p:cNvPr id="4" name="Rectangle 3"/>
          <p:cNvSpPr/>
          <p:nvPr/>
        </p:nvSpPr>
        <p:spPr>
          <a:xfrm>
            <a:off x="1066800" y="838200"/>
            <a:ext cx="7315200" cy="152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635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en-US" sz="3600" b="1" i="1" dirty="0">
                <a:solidFill>
                  <a:schemeClr val="bg1"/>
                </a:solidFill>
              </a:rPr>
              <a:t>Alone we can do so little. Together we can do so much</a:t>
            </a:r>
            <a:r>
              <a:rPr lang="en-US" altLang="en-US" sz="3600" b="1" i="1" dirty="0" smtClean="0">
                <a:solidFill>
                  <a:schemeClr val="bg1"/>
                </a:solidFill>
              </a:rPr>
              <a:t>.</a:t>
            </a:r>
            <a:endParaRPr lang="en-US" altLang="en-US" sz="28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12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SABLE EXECUTIVE SUMMARY" val="Yes"/>
  <p:tag name="FOOTERHEIGHT" val="550"/>
  <p:tag name="FORECASTBOXCOLOR" val="252,212,182"/>
  <p:tag name="FORECASTBOXTRANSPARENCY" val="0"/>
  <p:tag name="HIGHLIGHTBOXCOLOR" val="232,230,223"/>
  <p:tag name="HIGHLIGHTBOXTRANSPARENCY" val="0"/>
  <p:tag name="HORIZONTALTOCTYPE" val="Header TOC"/>
  <p:tag name="INCLUDEINHORIZONTALTOC" val="Yes"/>
  <p:tag name="PAGINATIONSTART" val="Slide 1"/>
  <p:tag name="SHOWDISCLAIMERCLIENTNAME" val="No"/>
  <p:tag name="SHOWPRESENTATIONDISCLAIMER" val="Yes"/>
  <p:tag name="SMARTISVISIBLE" val="{@PresentationDisclaimer}!=No Disclaimer"/>
  <p:tag name="SMARTSHAPETYPE" val="PresentationDisclaimer"/>
  <p:tag name="SMRTDOCUMENTTYPE" val="2"/>
  <p:tag name="TABLEDEFAULTFONTSIZE" val="10"/>
  <p:tag name="TABLEHEADERFONTSIZE" val="12"/>
  <p:tag name="TABLESTYLEID" val="{74ED0A72-4B8E-423B-AE2F-120ADE3C16FB}"/>
  <p:tag name="TOCAPPENDIXTEXT" val="Appendices"/>
  <p:tag name="TOCOVERVIEWTEXT" val="Overview"/>
  <p:tag name="TOCSECTIONHEADERTEXT" val="Section"/>
  <p:tag name="TOCSECTIONTEXT" val=" "/>
  <p:tag name="SMARTTOCSLIDENUMBER" val="2"/>
  <p:tag name="PICTURE" val="A Bridge in Lucerne"/>
  <p:tag name="TOCAGENDATEXT" val="Agenda"/>
  <p:tag name="TOCPAGETEXT" val="Page"/>
  <p:tag name="GRIDON" val="No"/>
  <p:tag name="PRESENTATIONDISCLAIMER" val="Standard Disclaimer"/>
  <p:tag name="PRESENTATIONDISCLAIMERTEXT" val="Strictly private and confidential"/>
  <p:tag name="SMARTTOCSTYLE" val="Standard Table of Contents"/>
  <p:tag name="SMARTTOCHYPERLINK" val="YES"/>
  <p:tag name="SHOW DRAFT STAMP" val="YES"/>
  <p:tag name="SHOW DATE FILEPATH" val="NO"/>
  <p:tag name="PRESENTATION THEME COLOR" val="Smart Report"/>
  <p:tag name="HASFRONTIMAGE" val="YES"/>
  <p:tag name="LANGUAGE" val="English (UK)"/>
  <p:tag name="TOCTEXT" val="Contents"/>
  <p:tag name="BUSINESSUNITCOVERTEXT" val="www.pwc.com"/>
  <p:tag name="TITLE" val="Assam PFM Strengthening Project"/>
  <p:tag name="SUBTITLE" val="&#10;Stakeholder Sensitization Workshop&#10;&#10;&#10;June, 2017"/>
  <p:tag name="CONFIDENTIALITY STAMP" val="Strictly Private and Confidential"/>
  <p:tag name="DRAFT STAMP" val="Draft"/>
  <p:tag name="REPORT DATE" val="22nd June, 201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HORIZONTALTOCPLACEHOLD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Footer v.2"/>
  <p:tag name="SMARTWRITE" val="{@Title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Smart Divider title}"/>
  <p:tag name="SMARTWRITE" val="{Smart Divider title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dividertocplacehold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HORIZONTALTOCPLACEHOLD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Footer v.2"/>
  <p:tag name="SMARTWRITE" val="{@Title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ate FilePath} = Yes"/>
  <p:tag name="SMARTWRITE" val="{!Today} {!FilePath}"/>
  <p:tag name="SMARTLOCKSHAPE" val="Yes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LIDETYPE" val="Divider"/>
  <p:tag name="SMARTDIVIDERTYPE" val="Section"/>
  <p:tag name="SMARTDIVIDERTEXT" val="Section"/>
  <p:tag name="SMARTDIVIDERLEVEL" val="0"/>
  <p:tag name="SMARTDIVIDERTOCSTYLE" val="Section TO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LIDETYPE" val="Divider"/>
  <p:tag name="SMARTDIVIDERTYPE" val="Section"/>
  <p:tag name="SMARTDIVIDERLEVEL" val="-1"/>
  <p:tag name="INCLUDEINHORIZONTALTOC" val="YES"/>
  <p:tag name="SHOW EXECUTIVE SUMMARY" val="NO"/>
  <p:tag name="INCLUDEDIVIDERTOC" val="YES"/>
  <p:tag name="SMARTDIVIDERTOCSTYLE" val="Section TOC"/>
  <p:tag name="SMARTTOCSTYLE" val="Section TOC"/>
  <p:tag name="UNLOCK SHAPES" val="NO"/>
  <p:tag name="SMARTDIVIDERTEXT" val="Section"/>
  <p:tag name="SMARTDIVIDERNUMBER" val="-1"/>
  <p:tag name="SMART DIVIDER TITLE" val="Assam State Public Finance Institutional Reforms (ASPIRe) Project 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Smart Divider title}"/>
  <p:tag name="SMARTWRITE" val="{Smart Divider title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TOCSHAPE" val="TEMPTOC"/>
  <p:tag name="SMARTLOCKSHAPE" val="YES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TOCSHAPE" val="TEMPTOC"/>
  <p:tag name="SMARTLOCKSHAPE" val="YES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  <p:tag name="UNLOCK SHAPES" val="YES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  <p:tag name="UNLOCK SHAPES" val="YES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  <p:tag name="UNLOCK SHAPES" val="YES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  <p:tag name="UNLOCK SHAPES" val="YES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  <p:tag name="UNLOCK SHAPES" val="YES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  <p:tag name="UNLOCK SHAPES" val="YES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  <p:tag name="UNLOCK SHAPES" val="YES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  <p:tag name="UNLOCK SHAPES" val="YES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  <p:tag name="UNLOCK SHAPES" val="YES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  <p:tag name="UNLOCK SHAPES" val="YES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  <p:tag name="UNLOCK SHAPES" val="YES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  <p:tag name="UNLOCK SHAPES" val="YES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  <p:tag name="UNLOCK SHAPES" val="YES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MARTDIVIDERLEVEL" val="0"/>
  <p:tag name="UNLOCK SHAPES" val="YES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Grid"/>
  <p:tag name="SMARTISVISIBLE" val="{@GridOn}=Yes"/>
  <p:tag name="SMARTLOCKSHAPE" val="Yes"/>
  <p:tag name="SMARTGRID" val="Yes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OBJECT" val="Section Header v.2"/>
  <p:tag name="SMARTISVISIBLE" val="{$SmartDividernumber}!=-1"/>
  <p:tag name="SMARTWRITE" val="{$SmartDividernumber} {$Smart Divider title}"/>
</p:tagLst>
</file>

<file path=ppt/theme/theme1.xml><?xml version="1.0" encoding="utf-8"?>
<a:theme xmlns:a="http://schemas.openxmlformats.org/drawingml/2006/main" name="Presentation On-screen">
  <a:themeElements>
    <a:clrScheme name="Smart Report">
      <a:dk1>
        <a:srgbClr val="000000"/>
      </a:dk1>
      <a:lt1>
        <a:srgbClr val="FFFFFF"/>
      </a:lt1>
      <a:dk2>
        <a:srgbClr val="821A1A"/>
      </a:dk2>
      <a:lt2>
        <a:srgbClr val="FFFFFF"/>
      </a:lt2>
      <a:accent1>
        <a:srgbClr val="821A1A"/>
      </a:accent1>
      <a:accent2>
        <a:srgbClr val="D62E1C"/>
      </a:accent2>
      <a:accent3>
        <a:srgbClr val="FFCF48"/>
      </a:accent3>
      <a:accent4>
        <a:srgbClr val="E36A00"/>
      </a:accent4>
      <a:accent5>
        <a:srgbClr val="ABA591"/>
      </a:accent5>
      <a:accent6>
        <a:srgbClr val="877E62"/>
      </a:accent6>
      <a:hlink>
        <a:srgbClr val="821A1A"/>
      </a:hlink>
      <a:folHlink>
        <a:srgbClr val="821A1A"/>
      </a:folHlink>
    </a:clrScheme>
    <a:fontScheme name="Pw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smtClean="0"/>
        </a:defPPr>
      </a:lstStyle>
    </a:spDef>
    <a:lnDef>
      <a:spPr>
        <a:ln w="12700">
          <a:solidFill>
            <a:srgbClr val="DC69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lIns="0" tIns="0" rIns="0" bIns="0" rtlCol="0">
        <a:spAutoFit/>
      </a:bodyPr>
      <a:lstStyle>
        <a:defPPr>
          <a:defRPr noProof="0" dirty="0" smtClean="0">
            <a:solidFill>
              <a:schemeClr val="tx1"/>
            </a:solidFill>
            <a:latin typeface="Georgia" pitchFamily="18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On-screen</Template>
  <TotalTime>49724</TotalTime>
  <Words>1595</Words>
  <Application>Microsoft Office PowerPoint</Application>
  <PresentationFormat>Custom</PresentationFormat>
  <Paragraphs>168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Presentation On-screen</vt:lpstr>
      <vt:lpstr> Budget 2018-19   Kick-off Session</vt:lpstr>
      <vt:lpstr>PowerPoint Presentation</vt:lpstr>
      <vt:lpstr>PowerPoint Presentation</vt:lpstr>
      <vt:lpstr>Background : Public Finance Reforms</vt:lpstr>
      <vt:lpstr>Rationale to proposed changes: Budget 2018-19</vt:lpstr>
      <vt:lpstr>Electronic Budget</vt:lpstr>
      <vt:lpstr>Outcome Budget</vt:lpstr>
      <vt:lpstr>Sectoral Budget</vt:lpstr>
      <vt:lpstr>Sectoral Budget (Examples)</vt:lpstr>
      <vt:lpstr>Sectoral Budget (Examples)</vt:lpstr>
      <vt:lpstr>Sectoral Budget (Examples)</vt:lpstr>
      <vt:lpstr>Key changes introduced (1/7)</vt:lpstr>
      <vt:lpstr>Key changes introduced (2/7)</vt:lpstr>
      <vt:lpstr>Key changes introduced (3/7)</vt:lpstr>
      <vt:lpstr>Key changes introduced (4/7)</vt:lpstr>
      <vt:lpstr>Key changes introduced (5/7)</vt:lpstr>
      <vt:lpstr>Key changes introduced (6/7)</vt:lpstr>
      <vt:lpstr>Key changes introduced (7/7)</vt:lpstr>
      <vt:lpstr>PowerPoint Presentation</vt:lpstr>
      <vt:lpstr>PowerPoint Presentation</vt:lpstr>
      <vt:lpstr>Thank You!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 Requirements Validation</dc:title>
  <dc:creator>Anil Kumar Palakodeti</dc:creator>
  <dc:description>Presentation On-screen</dc:description>
  <cp:lastModifiedBy>kailash</cp:lastModifiedBy>
  <cp:revision>913</cp:revision>
  <dcterms:created xsi:type="dcterms:W3CDTF">2016-06-08T05:05:08Z</dcterms:created>
  <dcterms:modified xsi:type="dcterms:W3CDTF">2017-12-01T09:06:48Z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mart Base Report Template Version">
    <vt:lpwstr>TS Global ND 20140514</vt:lpwstr>
  </property>
  <property fmtid="{D5CDD505-2E9C-101B-9397-08002B2CF9AE}" pid="3" name="Go Live Date">
    <vt:lpwstr>11_20_2014</vt:lpwstr>
  </property>
</Properties>
</file>