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4"/>
  </p:notesMasterIdLst>
  <p:handoutMasterIdLst>
    <p:handoutMasterId r:id="rId65"/>
  </p:handoutMasterIdLst>
  <p:sldIdLst>
    <p:sldId id="259" r:id="rId2"/>
    <p:sldId id="260" r:id="rId3"/>
    <p:sldId id="261" r:id="rId4"/>
    <p:sldId id="262" r:id="rId5"/>
    <p:sldId id="263" r:id="rId6"/>
    <p:sldId id="264" r:id="rId7"/>
    <p:sldId id="265" r:id="rId8"/>
    <p:sldId id="266" r:id="rId9"/>
    <p:sldId id="267" r:id="rId10"/>
    <p:sldId id="268" r:id="rId11"/>
    <p:sldId id="316" r:id="rId12"/>
    <p:sldId id="282" r:id="rId13"/>
    <p:sldId id="328" r:id="rId14"/>
    <p:sldId id="329" r:id="rId15"/>
    <p:sldId id="330" r:id="rId16"/>
    <p:sldId id="333" r:id="rId17"/>
    <p:sldId id="332" r:id="rId18"/>
    <p:sldId id="331" r:id="rId19"/>
    <p:sldId id="337" r:id="rId20"/>
    <p:sldId id="334" r:id="rId21"/>
    <p:sldId id="335" r:id="rId22"/>
    <p:sldId id="336" r:id="rId23"/>
    <p:sldId id="338" r:id="rId24"/>
    <p:sldId id="339" r:id="rId25"/>
    <p:sldId id="340" r:id="rId26"/>
    <p:sldId id="341" r:id="rId27"/>
    <p:sldId id="346" r:id="rId28"/>
    <p:sldId id="342" r:id="rId29"/>
    <p:sldId id="343" r:id="rId30"/>
    <p:sldId id="344" r:id="rId31"/>
    <p:sldId id="345" r:id="rId32"/>
    <p:sldId id="347" r:id="rId33"/>
    <p:sldId id="348" r:id="rId34"/>
    <p:sldId id="349" r:id="rId35"/>
    <p:sldId id="350" r:id="rId36"/>
    <p:sldId id="351" r:id="rId37"/>
    <p:sldId id="352" r:id="rId38"/>
    <p:sldId id="353" r:id="rId39"/>
    <p:sldId id="356" r:id="rId40"/>
    <p:sldId id="354" r:id="rId41"/>
    <p:sldId id="355" r:id="rId42"/>
    <p:sldId id="366" r:id="rId43"/>
    <p:sldId id="357" r:id="rId44"/>
    <p:sldId id="358" r:id="rId45"/>
    <p:sldId id="359" r:id="rId46"/>
    <p:sldId id="360" r:id="rId47"/>
    <p:sldId id="367" r:id="rId48"/>
    <p:sldId id="361" r:id="rId49"/>
    <p:sldId id="362" r:id="rId50"/>
    <p:sldId id="363" r:id="rId51"/>
    <p:sldId id="364" r:id="rId52"/>
    <p:sldId id="365" r:id="rId53"/>
    <p:sldId id="368" r:id="rId54"/>
    <p:sldId id="369" r:id="rId55"/>
    <p:sldId id="370" r:id="rId56"/>
    <p:sldId id="371" r:id="rId57"/>
    <p:sldId id="372" r:id="rId58"/>
    <p:sldId id="375" r:id="rId59"/>
    <p:sldId id="326" r:id="rId60"/>
    <p:sldId id="325" r:id="rId61"/>
    <p:sldId id="377" r:id="rId62"/>
    <p:sldId id="272" r:id="rId63"/>
  </p:sldIdLst>
  <p:sldSz cx="12169775" cy="6858000"/>
  <p:notesSz cx="6797675" cy="99282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FA4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4660"/>
  </p:normalViewPr>
  <p:slideViewPr>
    <p:cSldViewPr>
      <p:cViewPr>
        <p:scale>
          <a:sx n="60" d="100"/>
          <a:sy n="60" d="100"/>
        </p:scale>
        <p:origin x="-1044" y="-258"/>
      </p:cViewPr>
      <p:guideLst>
        <p:guide orient="horz" pos="2160"/>
        <p:guide pos="3834"/>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45659" cy="496411"/>
          </a:xfrm>
          <a:prstGeom prst="rect">
            <a:avLst/>
          </a:prstGeom>
        </p:spPr>
        <p:txBody>
          <a:bodyPr vert="horz" lIns="95563" tIns="47782" rIns="95563" bIns="47782" rtlCol="0"/>
          <a:lstStyle>
            <a:lvl1pPr algn="l">
              <a:defRPr sz="1300"/>
            </a:lvl1pPr>
          </a:lstStyle>
          <a:p>
            <a:endParaRPr lang="en-US"/>
          </a:p>
        </p:txBody>
      </p:sp>
      <p:sp>
        <p:nvSpPr>
          <p:cNvPr id="3" name="Date Placeholder 2"/>
          <p:cNvSpPr>
            <a:spLocks noGrp="1"/>
          </p:cNvSpPr>
          <p:nvPr>
            <p:ph type="dt" sz="quarter" idx="1"/>
          </p:nvPr>
        </p:nvSpPr>
        <p:spPr>
          <a:xfrm>
            <a:off x="3850445" y="2"/>
            <a:ext cx="2945659" cy="496411"/>
          </a:xfrm>
          <a:prstGeom prst="rect">
            <a:avLst/>
          </a:prstGeom>
        </p:spPr>
        <p:txBody>
          <a:bodyPr vert="horz" lIns="95563" tIns="47782" rIns="95563" bIns="47782" rtlCol="0"/>
          <a:lstStyle>
            <a:lvl1pPr algn="r">
              <a:defRPr sz="1300"/>
            </a:lvl1pPr>
          </a:lstStyle>
          <a:p>
            <a:fld id="{6774ED9B-8635-4D22-A854-69FB2832654B}" type="datetimeFigureOut">
              <a:rPr lang="en-US" smtClean="0"/>
              <a:pPr/>
              <a:t>9/2/2024</a:t>
            </a:fld>
            <a:endParaRPr lang="en-US"/>
          </a:p>
        </p:txBody>
      </p:sp>
      <p:sp>
        <p:nvSpPr>
          <p:cNvPr id="4" name="Footer Placeholder 3"/>
          <p:cNvSpPr>
            <a:spLocks noGrp="1"/>
          </p:cNvSpPr>
          <p:nvPr>
            <p:ph type="ftr" sz="quarter" idx="2"/>
          </p:nvPr>
        </p:nvSpPr>
        <p:spPr>
          <a:xfrm>
            <a:off x="2" y="9430092"/>
            <a:ext cx="2945659" cy="496411"/>
          </a:xfrm>
          <a:prstGeom prst="rect">
            <a:avLst/>
          </a:prstGeom>
        </p:spPr>
        <p:txBody>
          <a:bodyPr vert="horz" lIns="95563" tIns="47782" rIns="95563" bIns="47782" rtlCol="0" anchor="b"/>
          <a:lstStyle>
            <a:lvl1pPr algn="l">
              <a:defRPr sz="1300"/>
            </a:lvl1pPr>
          </a:lstStyle>
          <a:p>
            <a:endParaRPr lang="en-US"/>
          </a:p>
        </p:txBody>
      </p:sp>
      <p:sp>
        <p:nvSpPr>
          <p:cNvPr id="5" name="Slide Number Placeholder 4"/>
          <p:cNvSpPr>
            <a:spLocks noGrp="1"/>
          </p:cNvSpPr>
          <p:nvPr>
            <p:ph type="sldNum" sz="quarter" idx="3"/>
          </p:nvPr>
        </p:nvSpPr>
        <p:spPr>
          <a:xfrm>
            <a:off x="3850445" y="9430092"/>
            <a:ext cx="2945659" cy="496411"/>
          </a:xfrm>
          <a:prstGeom prst="rect">
            <a:avLst/>
          </a:prstGeom>
        </p:spPr>
        <p:txBody>
          <a:bodyPr vert="horz" lIns="95563" tIns="47782" rIns="95563" bIns="47782" rtlCol="0" anchor="b"/>
          <a:lstStyle>
            <a:lvl1pPr algn="r">
              <a:defRPr sz="1300"/>
            </a:lvl1pPr>
          </a:lstStyle>
          <a:p>
            <a:fld id="{058C66AE-0E84-4DD2-A469-E6FBDB6BD900}"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6400" cy="496887"/>
          </a:xfrm>
          <a:prstGeom prst="rect">
            <a:avLst/>
          </a:prstGeom>
        </p:spPr>
        <p:txBody>
          <a:bodyPr vert="horz" lIns="91436" tIns="45718" rIns="91436" bIns="45718" rtlCol="0"/>
          <a:lstStyle>
            <a:lvl1pPr algn="l">
              <a:defRPr sz="1200"/>
            </a:lvl1pPr>
          </a:lstStyle>
          <a:p>
            <a:endParaRPr lang="en-US"/>
          </a:p>
        </p:txBody>
      </p:sp>
      <p:sp>
        <p:nvSpPr>
          <p:cNvPr id="3" name="Date Placeholder 2"/>
          <p:cNvSpPr>
            <a:spLocks noGrp="1"/>
          </p:cNvSpPr>
          <p:nvPr>
            <p:ph type="dt" idx="1"/>
          </p:nvPr>
        </p:nvSpPr>
        <p:spPr>
          <a:xfrm>
            <a:off x="3849688" y="0"/>
            <a:ext cx="2946400" cy="496887"/>
          </a:xfrm>
          <a:prstGeom prst="rect">
            <a:avLst/>
          </a:prstGeom>
        </p:spPr>
        <p:txBody>
          <a:bodyPr vert="horz" lIns="91436" tIns="45718" rIns="91436" bIns="45718" rtlCol="0"/>
          <a:lstStyle>
            <a:lvl1pPr algn="r">
              <a:defRPr sz="1200"/>
            </a:lvl1pPr>
          </a:lstStyle>
          <a:p>
            <a:fld id="{7EBE1F93-73E6-44FA-A7FC-24EA8BAA0233}" type="datetimeFigureOut">
              <a:rPr lang="en-US" smtClean="0"/>
              <a:pPr/>
              <a:t>9/2/2024</a:t>
            </a:fld>
            <a:endParaRPr lang="en-US"/>
          </a:p>
        </p:txBody>
      </p:sp>
      <p:sp>
        <p:nvSpPr>
          <p:cNvPr id="4" name="Slide Image Placeholder 3"/>
          <p:cNvSpPr>
            <a:spLocks noGrp="1" noRot="1" noChangeAspect="1"/>
          </p:cNvSpPr>
          <p:nvPr>
            <p:ph type="sldImg" idx="2"/>
          </p:nvPr>
        </p:nvSpPr>
        <p:spPr>
          <a:xfrm>
            <a:off x="93663" y="742950"/>
            <a:ext cx="6610350" cy="3724275"/>
          </a:xfrm>
          <a:prstGeom prst="rect">
            <a:avLst/>
          </a:prstGeom>
          <a:noFill/>
          <a:ln w="12700">
            <a:solidFill>
              <a:prstClr val="black"/>
            </a:solidFill>
          </a:ln>
        </p:spPr>
        <p:txBody>
          <a:bodyPr vert="horz" lIns="91436" tIns="45718" rIns="91436" bIns="45718" rtlCol="0" anchor="ctr"/>
          <a:lstStyle/>
          <a:p>
            <a:endParaRPr lang="en-US"/>
          </a:p>
        </p:txBody>
      </p:sp>
      <p:sp>
        <p:nvSpPr>
          <p:cNvPr id="5" name="Notes Placeholder 4"/>
          <p:cNvSpPr>
            <a:spLocks noGrp="1"/>
          </p:cNvSpPr>
          <p:nvPr>
            <p:ph type="body" sz="quarter" idx="3"/>
          </p:nvPr>
        </p:nvSpPr>
        <p:spPr>
          <a:xfrm>
            <a:off x="679451" y="4716464"/>
            <a:ext cx="5438774" cy="4467225"/>
          </a:xfrm>
          <a:prstGeom prst="rect">
            <a:avLst/>
          </a:prstGeom>
        </p:spPr>
        <p:txBody>
          <a:bodyPr vert="horz" lIns="91436" tIns="45718" rIns="91436" bIns="45718"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9429751"/>
            <a:ext cx="2946400" cy="496887"/>
          </a:xfrm>
          <a:prstGeom prst="rect">
            <a:avLst/>
          </a:prstGeom>
        </p:spPr>
        <p:txBody>
          <a:bodyPr vert="horz" lIns="91436" tIns="45718" rIns="91436" bIns="45718" rtlCol="0" anchor="b"/>
          <a:lstStyle>
            <a:lvl1pPr algn="l">
              <a:defRPr sz="1200"/>
            </a:lvl1pPr>
          </a:lstStyle>
          <a:p>
            <a:endParaRPr lang="en-US"/>
          </a:p>
        </p:txBody>
      </p:sp>
      <p:sp>
        <p:nvSpPr>
          <p:cNvPr id="7" name="Slide Number Placeholder 6"/>
          <p:cNvSpPr>
            <a:spLocks noGrp="1"/>
          </p:cNvSpPr>
          <p:nvPr>
            <p:ph type="sldNum" sz="quarter" idx="5"/>
          </p:nvPr>
        </p:nvSpPr>
        <p:spPr>
          <a:xfrm>
            <a:off x="3849688" y="9429751"/>
            <a:ext cx="2946400" cy="496887"/>
          </a:xfrm>
          <a:prstGeom prst="rect">
            <a:avLst/>
          </a:prstGeom>
        </p:spPr>
        <p:txBody>
          <a:bodyPr vert="horz" lIns="91436" tIns="45718" rIns="91436" bIns="45718" rtlCol="0" anchor="b"/>
          <a:lstStyle>
            <a:lvl1pPr algn="r">
              <a:defRPr sz="1200"/>
            </a:lvl1pPr>
          </a:lstStyle>
          <a:p>
            <a:fld id="{9CE7C7D8-3F14-4AB2-8EBA-EA3C03953D5E}"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2735" y="2130430"/>
            <a:ext cx="10344309"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5469" y="3886200"/>
            <a:ext cx="851884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1328" y="4406905"/>
            <a:ext cx="10344309"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1328" y="2906713"/>
            <a:ext cx="1034430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8488" y="1600204"/>
            <a:ext cx="53749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86304" y="1600204"/>
            <a:ext cx="537498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8490" y="1535113"/>
            <a:ext cx="537709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8490" y="2174875"/>
            <a:ext cx="537709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82079" y="1535113"/>
            <a:ext cx="537920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2079" y="2174875"/>
            <a:ext cx="537920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8489" y="273050"/>
            <a:ext cx="400377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58046" y="273054"/>
            <a:ext cx="680324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8489" y="1435103"/>
            <a:ext cx="400377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5362" y="4800600"/>
            <a:ext cx="7301865"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5362" y="612775"/>
            <a:ext cx="730186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5362" y="5367338"/>
            <a:ext cx="730186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23089" y="274643"/>
            <a:ext cx="2738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8490" y="274643"/>
            <a:ext cx="8011767"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alphaModFix amt="24000"/>
            <a:lum/>
          </a:blip>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8490" y="274638"/>
            <a:ext cx="10952799"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8490" y="1600204"/>
            <a:ext cx="10952799"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8490" y="6356355"/>
            <a:ext cx="283961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9/2/2024</a:t>
            </a:fld>
            <a:endParaRPr lang="en-US"/>
          </a:p>
        </p:txBody>
      </p:sp>
      <p:sp>
        <p:nvSpPr>
          <p:cNvPr id="5" name="Footer Placeholder 4"/>
          <p:cNvSpPr>
            <a:spLocks noGrp="1"/>
          </p:cNvSpPr>
          <p:nvPr>
            <p:ph type="ftr" sz="quarter" idx="3"/>
          </p:nvPr>
        </p:nvSpPr>
        <p:spPr>
          <a:xfrm>
            <a:off x="4158008" y="6356355"/>
            <a:ext cx="3853763"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21673" y="6356355"/>
            <a:ext cx="283961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template%2013th%20FC%20431-434-431-434.pdf"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Questionnaire%20for%20ULBs_7th%20ASFC.xls"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hyperlink" Target="mailto:sfcassam@hotmail.com"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979487" y="5334000"/>
            <a:ext cx="10668000" cy="990600"/>
          </a:xfrm>
          <a:prstGeom prst="rect">
            <a:avLst/>
          </a:prstGeom>
        </p:spPr>
        <p:txBody>
          <a:bodyPr vert="horz" lIns="91440" tIns="45720" rIns="91440" bIns="45720" rtlCol="0">
            <a:normAutofit/>
          </a:bodyPr>
          <a:lstStyle/>
          <a:p>
            <a:pPr marL="0" marR="0" lvl="0" indent="0" algn="r" defTabSz="914400" rtl="0" eaLnBrk="1" fontAlgn="auto" latinLnBrk="0" hangingPunct="1">
              <a:lnSpc>
                <a:spcPct val="100000"/>
              </a:lnSpc>
              <a:spcBef>
                <a:spcPts val="0"/>
              </a:spcBef>
              <a:spcAft>
                <a:spcPts val="0"/>
              </a:spcAft>
              <a:buClrTx/>
              <a:buSzTx/>
              <a:buFont typeface="Arial" pitchFamily="34" charset="0"/>
              <a:buNone/>
              <a:tabLst/>
              <a:defRPr/>
            </a:pPr>
            <a:r>
              <a:rPr lang="en-US" sz="4000" b="1" i="1" dirty="0" smtClean="0">
                <a:effectLst>
                  <a:outerShdw blurRad="38100" dist="38100" dir="2700000" algn="tl">
                    <a:srgbClr val="000000">
                      <a:alpha val="43137"/>
                    </a:srgbClr>
                  </a:outerShdw>
                </a:effectLst>
                <a:latin typeface="Georgia" pitchFamily="18" charset="0"/>
              </a:rPr>
              <a:t>Date: 02/09/2024</a:t>
            </a:r>
            <a:endParaRPr kumimoji="0" lang="en-US" sz="3200" b="0" i="1" u="none" strike="noStrike" kern="1200" cap="none" spc="0" normalizeH="0" baseline="0" noProof="0" dirty="0">
              <a:ln>
                <a:noFill/>
              </a:ln>
              <a:solidFill>
                <a:schemeClr val="tx1"/>
              </a:solidFill>
              <a:effectLst/>
              <a:uLnTx/>
              <a:uFillTx/>
              <a:latin typeface="Georgia" pitchFamily="18" charset="0"/>
            </a:endParaRPr>
          </a:p>
        </p:txBody>
      </p:sp>
      <p:sp>
        <p:nvSpPr>
          <p:cNvPr id="5" name="Rounded Rectangle 4"/>
          <p:cNvSpPr/>
          <p:nvPr/>
        </p:nvSpPr>
        <p:spPr>
          <a:xfrm>
            <a:off x="598487" y="381000"/>
            <a:ext cx="10972800" cy="48006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200" b="1" dirty="0" smtClean="0">
                <a:solidFill>
                  <a:schemeClr val="accent6">
                    <a:lumMod val="50000"/>
                  </a:schemeClr>
                </a:solidFill>
                <a:effectLst>
                  <a:outerShdw blurRad="38100" dist="38100" dir="2700000" algn="tl">
                    <a:srgbClr val="000000">
                      <a:alpha val="43137"/>
                    </a:srgbClr>
                  </a:outerShdw>
                </a:effectLst>
                <a:latin typeface="Georgia" pitchFamily="18" charset="0"/>
              </a:rPr>
              <a:t>Presentation on</a:t>
            </a:r>
          </a:p>
          <a:p>
            <a:pPr algn="ctr"/>
            <a:r>
              <a:rPr lang="en-US" sz="7200" b="1" dirty="0" smtClean="0">
                <a:solidFill>
                  <a:schemeClr val="accent6">
                    <a:lumMod val="50000"/>
                  </a:schemeClr>
                </a:solidFill>
                <a:effectLst>
                  <a:outerShdw blurRad="38100" dist="38100" dir="2700000" algn="tl">
                    <a:srgbClr val="000000">
                      <a:alpha val="43137"/>
                    </a:srgbClr>
                  </a:outerShdw>
                </a:effectLst>
                <a:latin typeface="Georgia" pitchFamily="18" charset="0"/>
              </a:rPr>
              <a:t>7</a:t>
            </a:r>
            <a:r>
              <a:rPr lang="en-US" sz="7200" b="1" baseline="30000" dirty="0" smtClean="0">
                <a:solidFill>
                  <a:schemeClr val="accent6">
                    <a:lumMod val="50000"/>
                  </a:schemeClr>
                </a:solidFill>
                <a:effectLst>
                  <a:outerShdw blurRad="38100" dist="38100" dir="2700000" algn="tl">
                    <a:srgbClr val="000000">
                      <a:alpha val="43137"/>
                    </a:srgbClr>
                  </a:outerShdw>
                </a:effectLst>
                <a:latin typeface="Georgia" pitchFamily="18" charset="0"/>
              </a:rPr>
              <a:t>th</a:t>
            </a:r>
            <a:r>
              <a:rPr lang="en-US" sz="7200" b="1" dirty="0" smtClean="0">
                <a:solidFill>
                  <a:schemeClr val="accent6">
                    <a:lumMod val="50000"/>
                  </a:schemeClr>
                </a:solidFill>
                <a:effectLst>
                  <a:outerShdw blurRad="38100" dist="38100" dir="2700000" algn="tl">
                    <a:srgbClr val="000000">
                      <a:alpha val="43137"/>
                    </a:srgbClr>
                  </a:outerShdw>
                </a:effectLst>
                <a:latin typeface="Georgia" pitchFamily="18" charset="0"/>
              </a:rPr>
              <a:t> Assam State Finance Commission</a:t>
            </a:r>
          </a:p>
          <a:p>
            <a:pPr algn="ctr"/>
            <a:endParaRPr lang="en-US" dirty="0"/>
          </a:p>
        </p:txBody>
      </p:sp>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0645" y="57838"/>
            <a:ext cx="11583187" cy="856562"/>
          </a:xfrm>
        </p:spPr>
        <p:txBody>
          <a:bodyPr anchor="t"/>
          <a:lstStyle/>
          <a:p>
            <a:pPr algn="l">
              <a:defRPr/>
            </a:pPr>
            <a:r>
              <a:rPr lang="en-US" b="1" dirty="0" smtClean="0">
                <a:latin typeface="Georgia" pitchFamily="18" charset="0"/>
                <a:cs typeface="Arial" pitchFamily="34" charset="0"/>
              </a:rPr>
              <a:t>Constitution of 7</a:t>
            </a:r>
            <a:r>
              <a:rPr lang="en-US" b="1" baseline="30000" dirty="0" smtClean="0">
                <a:latin typeface="Georgia" pitchFamily="18" charset="0"/>
                <a:cs typeface="Arial" pitchFamily="34" charset="0"/>
              </a:rPr>
              <a:t>th</a:t>
            </a:r>
            <a:r>
              <a:rPr lang="en-US" b="1" dirty="0" smtClean="0">
                <a:latin typeface="Georgia" pitchFamily="18" charset="0"/>
                <a:cs typeface="Arial" pitchFamily="34" charset="0"/>
              </a:rPr>
              <a:t> ASFC</a:t>
            </a:r>
            <a:endParaRPr lang="en-US" b="1" dirty="0">
              <a:latin typeface="Georgia" pitchFamily="18" charset="0"/>
              <a:cs typeface="Arial" pitchFamily="34" charset="0"/>
            </a:endParaRPr>
          </a:p>
        </p:txBody>
      </p:sp>
      <p:sp>
        <p:nvSpPr>
          <p:cNvPr id="12291" name="Content Placeholder 2"/>
          <p:cNvSpPr>
            <a:spLocks noGrp="1"/>
          </p:cNvSpPr>
          <p:nvPr>
            <p:ph sz="quarter" idx="1"/>
          </p:nvPr>
        </p:nvSpPr>
        <p:spPr>
          <a:xfrm>
            <a:off x="337351" y="870012"/>
            <a:ext cx="11567604" cy="5761607"/>
          </a:xfrm>
        </p:spPr>
        <p:txBody>
          <a:bodyPr>
            <a:normAutofit/>
          </a:bodyPr>
          <a:lstStyle/>
          <a:p>
            <a:pPr marL="0" indent="0" algn="just">
              <a:buNone/>
            </a:pPr>
            <a:r>
              <a:rPr lang="en-US" sz="3600" dirty="0" smtClean="0">
                <a:latin typeface="Georgia" pitchFamily="18" charset="0"/>
                <a:cs typeface="Arial" pitchFamily="34" charset="0"/>
              </a:rPr>
              <a:t>	</a:t>
            </a:r>
            <a:r>
              <a:rPr lang="en-US" dirty="0" smtClean="0">
                <a:latin typeface="Georgia" pitchFamily="18" charset="0"/>
                <a:cs typeface="Arial" pitchFamily="34" charset="0"/>
              </a:rPr>
              <a:t>In pursuance of the provisions of Article 243-I and 243-Y of the Constitution of India read with the provisions of Section 2(1) of the Finance Commission (Miscellaneous Provisions) Act, 1995, the Governor of Assam has constituted the </a:t>
            </a:r>
            <a:r>
              <a:rPr lang="en-US" b="1" dirty="0" smtClean="0">
                <a:latin typeface="Georgia" pitchFamily="18" charset="0"/>
                <a:cs typeface="Arial" pitchFamily="34" charset="0"/>
              </a:rPr>
              <a:t>Seventh Assam State Finance Commission</a:t>
            </a:r>
            <a:r>
              <a:rPr lang="en-US" dirty="0" smtClean="0">
                <a:latin typeface="Georgia" pitchFamily="18" charset="0"/>
                <a:cs typeface="Arial" pitchFamily="34" charset="0"/>
              </a:rPr>
              <a:t> consisting of Lieutenant General </a:t>
            </a:r>
            <a:r>
              <a:rPr lang="en-US" dirty="0" err="1" smtClean="0">
                <a:latin typeface="Georgia" pitchFamily="18" charset="0"/>
                <a:cs typeface="Arial" pitchFamily="34" charset="0"/>
              </a:rPr>
              <a:t>Rana</a:t>
            </a:r>
            <a:r>
              <a:rPr lang="en-US" dirty="0" smtClean="0">
                <a:latin typeface="Georgia" pitchFamily="18" charset="0"/>
                <a:cs typeface="Arial" pitchFamily="34" charset="0"/>
              </a:rPr>
              <a:t> </a:t>
            </a:r>
            <a:r>
              <a:rPr lang="en-US" dirty="0" err="1" smtClean="0">
                <a:latin typeface="Georgia" pitchFamily="18" charset="0"/>
                <a:cs typeface="Arial" pitchFamily="34" charset="0"/>
              </a:rPr>
              <a:t>Pratap</a:t>
            </a:r>
            <a:r>
              <a:rPr lang="en-US" dirty="0" smtClean="0">
                <a:latin typeface="Georgia" pitchFamily="18" charset="0"/>
                <a:cs typeface="Arial" pitchFamily="34" charset="0"/>
              </a:rPr>
              <a:t> </a:t>
            </a:r>
            <a:r>
              <a:rPr lang="en-US" dirty="0" err="1" smtClean="0">
                <a:latin typeface="Georgia" pitchFamily="18" charset="0"/>
                <a:cs typeface="Arial" pitchFamily="34" charset="0"/>
              </a:rPr>
              <a:t>Kalita</a:t>
            </a:r>
            <a:r>
              <a:rPr lang="en-US" dirty="0" smtClean="0">
                <a:latin typeface="Georgia" pitchFamily="18" charset="0"/>
                <a:cs typeface="Arial" pitchFamily="34" charset="0"/>
              </a:rPr>
              <a:t>, PVSM, UYSM, AVSM, SM, VSM (</a:t>
            </a:r>
            <a:r>
              <a:rPr lang="en-US" dirty="0" err="1" smtClean="0">
                <a:latin typeface="Georgia" pitchFamily="18" charset="0"/>
                <a:cs typeface="Arial" pitchFamily="34" charset="0"/>
              </a:rPr>
              <a:t>Retd</a:t>
            </a:r>
            <a:r>
              <a:rPr lang="en-US" dirty="0" smtClean="0">
                <a:latin typeface="Georgia" pitchFamily="18" charset="0"/>
                <a:cs typeface="Arial" pitchFamily="34" charset="0"/>
              </a:rPr>
              <a:t>.) as the Chairman vide letter No FEA (SFC) 31/2023/138 Dtd.01/07/2024 and the following other members:- </a:t>
            </a:r>
            <a:endParaRPr lang="en-IN" dirty="0" smtClean="0"/>
          </a:p>
          <a:p>
            <a:pPr>
              <a:buFont typeface="Wingdings 2" pitchFamily="18" charset="2"/>
              <a:buNone/>
            </a:pPr>
            <a:endParaRPr lang="en-IN" dirty="0" smtClean="0"/>
          </a:p>
          <a:p>
            <a:endParaRPr lang="en-IN" dirty="0" smtClean="0"/>
          </a:p>
          <a:p>
            <a:endParaRPr lang="en-US" dirty="0" smtClean="0"/>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nvGraphicFramePr>
        <p:xfrm>
          <a:off x="301841" y="761999"/>
          <a:ext cx="11603114" cy="4600113"/>
        </p:xfrm>
        <a:graphic>
          <a:graphicData uri="http://schemas.openxmlformats.org/drawingml/2006/table">
            <a:tbl>
              <a:tblPr/>
              <a:tblGrid>
                <a:gridCol w="577577"/>
                <a:gridCol w="7882661"/>
                <a:gridCol w="3142876"/>
              </a:tblGrid>
              <a:tr h="556146">
                <a:tc>
                  <a:txBody>
                    <a:bodyPr/>
                    <a:lstStyle/>
                    <a:p>
                      <a:pPr algn="ctr">
                        <a:spcAft>
                          <a:spcPts val="0"/>
                        </a:spcAft>
                      </a:pPr>
                      <a:r>
                        <a:rPr lang="en-US" sz="2800" dirty="0">
                          <a:latin typeface="Georgia" pitchFamily="18" charset="0"/>
                          <a:ea typeface="Times New Roman"/>
                          <a:cs typeface="Times New Roman"/>
                        </a:rPr>
                        <a:t>1.</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a:latin typeface="Georgia" pitchFamily="18" charset="0"/>
                          <a:ea typeface="Times New Roman"/>
                          <a:cs typeface="Times New Roman"/>
                        </a:rPr>
                        <a:t>The Senior Most Secretary, Finance Department.</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3392">
                <a:tc>
                  <a:txBody>
                    <a:bodyPr/>
                    <a:lstStyle/>
                    <a:p>
                      <a:pPr algn="ctr">
                        <a:spcAft>
                          <a:spcPts val="0"/>
                        </a:spcAft>
                      </a:pPr>
                      <a:r>
                        <a:rPr lang="en-US" sz="2800">
                          <a:latin typeface="Georgia" pitchFamily="18" charset="0"/>
                          <a:ea typeface="Times New Roman"/>
                          <a:cs typeface="Times New Roman"/>
                        </a:rPr>
                        <a:t>2.</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a:latin typeface="Georgia" pitchFamily="18" charset="0"/>
                          <a:ea typeface="Times New Roman"/>
                          <a:cs typeface="Times New Roman"/>
                        </a:rPr>
                        <a:t>The Senior Most Secretary, </a:t>
                      </a:r>
                      <a:r>
                        <a:rPr lang="en-US" sz="2800" dirty="0" err="1">
                          <a:latin typeface="Georgia" pitchFamily="18" charset="0"/>
                          <a:ea typeface="Times New Roman"/>
                          <a:cs typeface="Times New Roman"/>
                        </a:rPr>
                        <a:t>Panchayat</a:t>
                      </a:r>
                      <a:r>
                        <a:rPr lang="en-US" sz="2800" dirty="0">
                          <a:latin typeface="Georgia" pitchFamily="18" charset="0"/>
                          <a:ea typeface="Times New Roman"/>
                          <a:cs typeface="Times New Roman"/>
                        </a:rPr>
                        <a:t> and Rural Development Department.</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954163">
                <a:tc>
                  <a:txBody>
                    <a:bodyPr/>
                    <a:lstStyle/>
                    <a:p>
                      <a:pPr algn="ctr">
                        <a:spcAft>
                          <a:spcPts val="0"/>
                        </a:spcAft>
                      </a:pPr>
                      <a:r>
                        <a:rPr lang="en-US" sz="2800">
                          <a:latin typeface="Georgia" pitchFamily="18" charset="0"/>
                          <a:ea typeface="Times New Roman"/>
                          <a:cs typeface="Times New Roman"/>
                        </a:rPr>
                        <a:t>3.</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a:latin typeface="Georgia" pitchFamily="18" charset="0"/>
                          <a:ea typeface="Times New Roman"/>
                          <a:cs typeface="Times New Roman"/>
                        </a:rPr>
                        <a:t>The Senior Most Secretary, Department of Housing and Urban Affairs.</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47936">
                <a:tc>
                  <a:txBody>
                    <a:bodyPr/>
                    <a:lstStyle/>
                    <a:p>
                      <a:pPr algn="ctr">
                        <a:spcAft>
                          <a:spcPts val="0"/>
                        </a:spcAft>
                      </a:pPr>
                      <a:r>
                        <a:rPr lang="en-US" sz="2800">
                          <a:latin typeface="Georgia" pitchFamily="18" charset="0"/>
                          <a:ea typeface="Times New Roman"/>
                          <a:cs typeface="Times New Roman"/>
                        </a:rPr>
                        <a:t>4.</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err="1">
                          <a:latin typeface="Georgia" pitchFamily="18" charset="0"/>
                          <a:ea typeface="Times New Roman"/>
                          <a:cs typeface="Times New Roman"/>
                        </a:rPr>
                        <a:t>Shri</a:t>
                      </a:r>
                      <a:r>
                        <a:rPr lang="en-US" sz="2800" dirty="0">
                          <a:latin typeface="Georgia" pitchFamily="18" charset="0"/>
                          <a:ea typeface="Times New Roman"/>
                          <a:cs typeface="Times New Roman"/>
                        </a:rPr>
                        <a:t> </a:t>
                      </a:r>
                      <a:r>
                        <a:rPr lang="en-US" sz="2800" dirty="0" err="1">
                          <a:latin typeface="Georgia" pitchFamily="18" charset="0"/>
                          <a:ea typeface="Times New Roman"/>
                          <a:cs typeface="Times New Roman"/>
                        </a:rPr>
                        <a:t>Debeswar</a:t>
                      </a:r>
                      <a:r>
                        <a:rPr lang="en-US" sz="2800" dirty="0">
                          <a:latin typeface="Georgia" pitchFamily="18" charset="0"/>
                          <a:ea typeface="Times New Roman"/>
                          <a:cs typeface="Times New Roman"/>
                        </a:rPr>
                        <a:t> </a:t>
                      </a:r>
                      <a:r>
                        <a:rPr lang="en-US" sz="2800" dirty="0" err="1">
                          <a:latin typeface="Georgia" pitchFamily="18" charset="0"/>
                          <a:ea typeface="Times New Roman"/>
                          <a:cs typeface="Times New Roman"/>
                        </a:rPr>
                        <a:t>Malakar</a:t>
                      </a:r>
                      <a:r>
                        <a:rPr lang="en-US" sz="2800" dirty="0">
                          <a:latin typeface="Georgia" pitchFamily="18" charset="0"/>
                          <a:ea typeface="Times New Roman"/>
                          <a:cs typeface="Times New Roman"/>
                        </a:rPr>
                        <a:t>, IAS (</a:t>
                      </a:r>
                      <a:r>
                        <a:rPr lang="en-US" sz="2800" dirty="0" err="1">
                          <a:latin typeface="Georgia" pitchFamily="18" charset="0"/>
                          <a:ea typeface="Times New Roman"/>
                          <a:cs typeface="Times New Roman"/>
                        </a:rPr>
                        <a:t>Retd</a:t>
                      </a:r>
                      <a:r>
                        <a:rPr lang="en-US" sz="2800" dirty="0">
                          <a:latin typeface="Georgia" pitchFamily="18" charset="0"/>
                          <a:ea typeface="Times New Roman"/>
                          <a:cs typeface="Times New Roman"/>
                        </a:rPr>
                        <a:t>.).</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2795">
                <a:tc>
                  <a:txBody>
                    <a:bodyPr/>
                    <a:lstStyle/>
                    <a:p>
                      <a:pPr algn="ctr">
                        <a:spcAft>
                          <a:spcPts val="0"/>
                        </a:spcAft>
                      </a:pPr>
                      <a:r>
                        <a:rPr lang="en-US" sz="2800">
                          <a:latin typeface="Georgia" pitchFamily="18" charset="0"/>
                          <a:ea typeface="Times New Roman"/>
                          <a:cs typeface="Times New Roman"/>
                        </a:rPr>
                        <a:t>5.</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a:latin typeface="Georgia" pitchFamily="18" charset="0"/>
                          <a:ea typeface="Times New Roman"/>
                          <a:cs typeface="Times New Roman"/>
                        </a:rPr>
                        <a:t>Prof. </a:t>
                      </a:r>
                      <a:r>
                        <a:rPr lang="en-US" sz="2800" dirty="0" err="1">
                          <a:latin typeface="Georgia" pitchFamily="18" charset="0"/>
                          <a:ea typeface="Times New Roman"/>
                          <a:cs typeface="Times New Roman"/>
                        </a:rPr>
                        <a:t>Mrinal</a:t>
                      </a:r>
                      <a:r>
                        <a:rPr lang="en-US" sz="2800" dirty="0">
                          <a:latin typeface="Georgia" pitchFamily="18" charset="0"/>
                          <a:ea typeface="Times New Roman"/>
                          <a:cs typeface="Times New Roman"/>
                        </a:rPr>
                        <a:t> </a:t>
                      </a:r>
                      <a:r>
                        <a:rPr lang="en-US" sz="2800" dirty="0" err="1">
                          <a:latin typeface="Georgia" pitchFamily="18" charset="0"/>
                          <a:ea typeface="Times New Roman"/>
                          <a:cs typeface="Times New Roman"/>
                        </a:rPr>
                        <a:t>Kanti</a:t>
                      </a:r>
                      <a:r>
                        <a:rPr lang="en-US" sz="2800" dirty="0">
                          <a:latin typeface="Georgia" pitchFamily="18" charset="0"/>
                          <a:ea typeface="Times New Roman"/>
                          <a:cs typeface="Times New Roman"/>
                        </a:rPr>
                        <a:t> </a:t>
                      </a:r>
                      <a:r>
                        <a:rPr lang="en-US" sz="2800" dirty="0" err="1">
                          <a:latin typeface="Georgia" pitchFamily="18" charset="0"/>
                          <a:ea typeface="Times New Roman"/>
                          <a:cs typeface="Times New Roman"/>
                        </a:rPr>
                        <a:t>Dutta</a:t>
                      </a:r>
                      <a:r>
                        <a:rPr lang="en-US" sz="2800" dirty="0">
                          <a:latin typeface="Georgia" pitchFamily="18" charset="0"/>
                          <a:ea typeface="Times New Roman"/>
                          <a:cs typeface="Times New Roman"/>
                        </a:rPr>
                        <a:t>, Economist, IIT-G.</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 (Expert)</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35681">
                <a:tc>
                  <a:txBody>
                    <a:bodyPr/>
                    <a:lstStyle/>
                    <a:p>
                      <a:pPr algn="ctr">
                        <a:spcAft>
                          <a:spcPts val="0"/>
                        </a:spcAft>
                      </a:pPr>
                      <a:r>
                        <a:rPr lang="en-US" sz="2800">
                          <a:latin typeface="Georgia" pitchFamily="18" charset="0"/>
                          <a:ea typeface="Times New Roman"/>
                          <a:cs typeface="Times New Roman"/>
                        </a:rPr>
                        <a:t>6.</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n-US" sz="2800" dirty="0">
                          <a:latin typeface="Georgia" pitchFamily="18" charset="0"/>
                          <a:ea typeface="Times New Roman"/>
                          <a:cs typeface="Times New Roman"/>
                        </a:rPr>
                        <a:t>The Special Secretary, Finance Department.</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21590" algn="just">
                        <a:spcAft>
                          <a:spcPts val="0"/>
                        </a:spcAft>
                      </a:pPr>
                      <a:r>
                        <a:rPr lang="en-US" sz="2800" dirty="0">
                          <a:latin typeface="Georgia" pitchFamily="18" charset="0"/>
                          <a:ea typeface="Times New Roman"/>
                          <a:cs typeface="Times New Roman"/>
                        </a:rPr>
                        <a:t>Member Secretary</a:t>
                      </a:r>
                    </a:p>
                  </a:txBody>
                  <a:tcPr marL="91273" marR="9127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3" name="Title 1"/>
          <p:cNvSpPr>
            <a:spLocks noGrp="1"/>
          </p:cNvSpPr>
          <p:nvPr>
            <p:ph type="title"/>
          </p:nvPr>
        </p:nvSpPr>
        <p:spPr>
          <a:xfrm>
            <a:off x="385375" y="0"/>
            <a:ext cx="11643111" cy="777240"/>
          </a:xfrm>
        </p:spPr>
        <p:txBody>
          <a:bodyPr anchor="t">
            <a:normAutofit/>
          </a:bodyPr>
          <a:lstStyle/>
          <a:p>
            <a:pPr algn="l">
              <a:defRPr/>
            </a:pPr>
            <a:r>
              <a:rPr lang="en-US" sz="2800" b="1" i="1" dirty="0" err="1" smtClean="0">
                <a:latin typeface="Georgia" pitchFamily="18" charset="0"/>
                <a:cs typeface="Arial" pitchFamily="34" charset="0"/>
              </a:rPr>
              <a:t>Contd</a:t>
            </a:r>
            <a:r>
              <a:rPr lang="en-US" sz="2800" b="1" i="1" dirty="0" smtClean="0">
                <a:latin typeface="Georgia" pitchFamily="18" charset="0"/>
                <a:cs typeface="Arial" pitchFamily="34" charset="0"/>
              </a:rPr>
              <a:t>…</a:t>
            </a:r>
            <a:endParaRPr lang="en-US" sz="28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30819" y="44388"/>
            <a:ext cx="11754035" cy="946212"/>
          </a:xfrm>
        </p:spPr>
        <p:txBody>
          <a:bodyPr anchor="t">
            <a:noAutofit/>
          </a:bodyPr>
          <a:lstStyle/>
          <a:p>
            <a:pPr algn="l"/>
            <a:r>
              <a:rPr lang="en-US" sz="3600" b="1" dirty="0" smtClean="0">
                <a:latin typeface="Georgia" pitchFamily="18" charset="0"/>
              </a:rPr>
              <a:t>The Terms of Reference for the Commission</a:t>
            </a:r>
            <a:endParaRPr lang="en-US" sz="3600" b="1" dirty="0">
              <a:latin typeface="Georgia" pitchFamily="18" charset="0"/>
            </a:endParaRPr>
          </a:p>
        </p:txBody>
      </p:sp>
      <p:sp>
        <p:nvSpPr>
          <p:cNvPr id="3" name="Content Placeholder 2"/>
          <p:cNvSpPr>
            <a:spLocks noGrp="1"/>
          </p:cNvSpPr>
          <p:nvPr>
            <p:ph sz="quarter" idx="1"/>
          </p:nvPr>
        </p:nvSpPr>
        <p:spPr>
          <a:xfrm>
            <a:off x="257452" y="861133"/>
            <a:ext cx="11762913" cy="5770485"/>
          </a:xfrm>
        </p:spPr>
        <p:txBody>
          <a:bodyPr rtlCol="0">
            <a:normAutofit/>
          </a:bodyPr>
          <a:lstStyle/>
          <a:p>
            <a:pPr marL="541338" indent="-541338" algn="just" defTabSz="585454">
              <a:buClr>
                <a:schemeClr val="bg2">
                  <a:lumMod val="40000"/>
                  <a:lumOff val="60000"/>
                </a:schemeClr>
              </a:buClr>
              <a:buNone/>
              <a:defRPr/>
            </a:pPr>
            <a:r>
              <a:rPr lang="en-US" dirty="0" smtClean="0">
                <a:latin typeface="Georgia" pitchFamily="18" charset="0"/>
              </a:rPr>
              <a:t>2. The Commission shall make recommendations as to the following matters:-</a:t>
            </a:r>
            <a:endParaRPr lang="en-US" sz="3600" dirty="0" smtClean="0">
              <a:latin typeface="Georgia" pitchFamily="18" charset="0"/>
              <a:cs typeface="Times New Roman" pitchFamily="18" charset="0"/>
            </a:endParaRPr>
          </a:p>
          <a:p>
            <a:pPr marL="719138" indent="-630238" algn="just">
              <a:buAutoNum type="alphaLcParenBoth"/>
              <a:tabLst>
                <a:tab pos="630238" algn="l"/>
              </a:tabLst>
            </a:pPr>
            <a:r>
              <a:rPr lang="en-US" sz="3000" dirty="0" smtClean="0">
                <a:latin typeface="Georgia" pitchFamily="18" charset="0"/>
              </a:rPr>
              <a:t>The principles, which should govern-</a:t>
            </a:r>
          </a:p>
          <a:p>
            <a:pPr marL="1249363" indent="-530225" algn="just">
              <a:buFont typeface="+mj-lt"/>
              <a:buAutoNum type="romanLcPeriod"/>
            </a:pPr>
            <a:r>
              <a:rPr lang="en-US" sz="3000" dirty="0" smtClean="0">
                <a:latin typeface="Georgia" pitchFamily="18" charset="0"/>
              </a:rPr>
              <a:t>the distribution between the State of Assam and the </a:t>
            </a:r>
            <a:r>
              <a:rPr lang="en-US" sz="3000" dirty="0" err="1" smtClean="0">
                <a:latin typeface="Georgia" pitchFamily="18" charset="0"/>
              </a:rPr>
              <a:t>Panchayats</a:t>
            </a:r>
            <a:r>
              <a:rPr lang="en-US" sz="3000" dirty="0" smtClean="0">
                <a:latin typeface="Georgia" pitchFamily="18" charset="0"/>
              </a:rPr>
              <a:t> and Municipalities of the net proceeds of the taxes and duties, levied and collected by the State;</a:t>
            </a:r>
          </a:p>
          <a:p>
            <a:pPr marL="1249363" indent="-530225" algn="just">
              <a:buFont typeface="+mj-lt"/>
              <a:buAutoNum type="romanLcPeriod"/>
            </a:pPr>
            <a:r>
              <a:rPr lang="en-US" sz="3000" dirty="0" smtClean="0">
                <a:latin typeface="Georgia" pitchFamily="18" charset="0"/>
              </a:rPr>
              <a:t>the determination of the taxes, duties, tolls and fees, which may be assigned to, or appropriated by, the </a:t>
            </a:r>
            <a:r>
              <a:rPr lang="en-US" sz="3000" dirty="0" err="1" smtClean="0">
                <a:latin typeface="Georgia" pitchFamily="18" charset="0"/>
              </a:rPr>
              <a:t>Panchayats</a:t>
            </a:r>
            <a:r>
              <a:rPr lang="en-US" sz="3000" dirty="0" smtClean="0">
                <a:latin typeface="Georgia" pitchFamily="18" charset="0"/>
              </a:rPr>
              <a:t> and Municipalities;</a:t>
            </a:r>
          </a:p>
          <a:p>
            <a:pPr marL="1249363" indent="-530225" algn="just">
              <a:buFont typeface="+mj-lt"/>
              <a:buAutoNum type="romanLcPeriod"/>
            </a:pPr>
            <a:r>
              <a:rPr lang="en-US" sz="3000" dirty="0" smtClean="0">
                <a:latin typeface="Georgia" pitchFamily="18" charset="0"/>
              </a:rPr>
              <a:t>the grants-in-aid to the </a:t>
            </a:r>
            <a:r>
              <a:rPr lang="en-US" sz="3000" dirty="0" err="1" smtClean="0">
                <a:latin typeface="Georgia" pitchFamily="18" charset="0"/>
              </a:rPr>
              <a:t>Panchayats</a:t>
            </a:r>
            <a:r>
              <a:rPr lang="en-US" sz="3000" dirty="0" smtClean="0">
                <a:latin typeface="Georgia" pitchFamily="18" charset="0"/>
              </a:rPr>
              <a:t>/ Municipalities from the Consolidated Fund of the State;</a:t>
            </a:r>
          </a:p>
          <a:p>
            <a:pPr marL="469271" indent="-370477" defTabSz="585454">
              <a:buClr>
                <a:schemeClr val="bg2">
                  <a:lumMod val="40000"/>
                  <a:lumOff val="60000"/>
                </a:schemeClr>
              </a:buClr>
              <a:buNone/>
              <a:defRPr/>
            </a:pPr>
            <a:endParaRPr lang="en-US" dirty="0" smtClean="0">
              <a:latin typeface="Georgia" pitchFamily="18" charset="0"/>
            </a:endParaRPr>
          </a:p>
          <a:p>
            <a:pPr marL="439091" indent="-439091" defTabSz="585454">
              <a:buClr>
                <a:schemeClr val="bg2">
                  <a:lumMod val="40000"/>
                  <a:lumOff val="60000"/>
                </a:schemeClr>
              </a:buClr>
              <a:buNone/>
              <a:defRPr/>
            </a:pPr>
            <a:endParaRPr lang="en-US" dirty="0">
              <a:latin typeface="Georgia" pitchFamily="18" charset="0"/>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30819" y="355107"/>
            <a:ext cx="11780668" cy="6383044"/>
          </a:xfrm>
        </p:spPr>
        <p:txBody>
          <a:bodyPr rtlCol="0">
            <a:normAutofit/>
          </a:bodyPr>
          <a:lstStyle/>
          <a:p>
            <a:pPr marL="630238" indent="-630238" algn="just" defTabSz="585454">
              <a:buClr>
                <a:schemeClr val="bg2">
                  <a:lumMod val="40000"/>
                  <a:lumOff val="60000"/>
                </a:schemeClr>
              </a:buClr>
              <a:buNone/>
              <a:defRPr/>
            </a:pPr>
            <a:r>
              <a:rPr lang="en-US" dirty="0" smtClean="0">
                <a:latin typeface="Georgia" pitchFamily="18" charset="0"/>
                <a:cs typeface="Times New Roman" pitchFamily="18" charset="0"/>
              </a:rPr>
              <a:t>(b)</a:t>
            </a:r>
            <a:r>
              <a:rPr lang="en-US" dirty="0" smtClean="0">
                <a:latin typeface="Georgia" pitchFamily="18" charset="0"/>
              </a:rPr>
              <a:t> The measures needed to improve the financial position of the </a:t>
            </a:r>
            <a:r>
              <a:rPr lang="en-US" dirty="0" err="1" smtClean="0">
                <a:latin typeface="Georgia" pitchFamily="18" charset="0"/>
              </a:rPr>
              <a:t>Panchayats</a:t>
            </a:r>
            <a:r>
              <a:rPr lang="en-US" dirty="0" smtClean="0">
                <a:latin typeface="Georgia" pitchFamily="18" charset="0"/>
              </a:rPr>
              <a:t> and Municipalities with special references to:-</a:t>
            </a:r>
            <a:endParaRPr lang="en-US" sz="3600" dirty="0" smtClean="0">
              <a:latin typeface="Georgia" pitchFamily="18" charset="0"/>
              <a:cs typeface="Times New Roman" pitchFamily="18" charset="0"/>
            </a:endParaRPr>
          </a:p>
          <a:p>
            <a:pPr marL="1163638" lvl="0" indent="-622300" algn="just">
              <a:buFont typeface="+mj-lt"/>
              <a:buAutoNum type="romanLcPeriod"/>
            </a:pPr>
            <a:r>
              <a:rPr lang="en-US" sz="3000" dirty="0" smtClean="0">
                <a:latin typeface="Georgia" pitchFamily="18" charset="0"/>
              </a:rPr>
              <a:t>the potential for Local Governments to raise funds from financial institutions and the market, and to suggest a mechanism and frame work for realizing the potential;</a:t>
            </a:r>
          </a:p>
          <a:p>
            <a:pPr marL="1163638" lvl="0" indent="-622300" algn="just">
              <a:buFont typeface="+mj-lt"/>
              <a:buAutoNum type="romanLcPeriod"/>
            </a:pPr>
            <a:r>
              <a:rPr lang="en-US" sz="3000" dirty="0" smtClean="0">
                <a:latin typeface="Georgia" pitchFamily="18" charset="0"/>
              </a:rPr>
              <a:t>improving the quality of upkeep of assets owned by Local Governments as well as those transferred to Local Governments;</a:t>
            </a:r>
          </a:p>
          <a:p>
            <a:pPr marL="1163638" lvl="0" indent="-622300" algn="just">
              <a:buFont typeface="+mj-lt"/>
              <a:buAutoNum type="romanLcPeriod"/>
            </a:pPr>
            <a:r>
              <a:rPr lang="en-US" sz="3000" dirty="0" smtClean="0">
                <a:latin typeface="Georgia" pitchFamily="18" charset="0"/>
              </a:rPr>
              <a:t>improving the financial position of the </a:t>
            </a:r>
            <a:r>
              <a:rPr lang="en-US" sz="3000" dirty="0" err="1" smtClean="0">
                <a:latin typeface="Georgia" pitchFamily="18" charset="0"/>
              </a:rPr>
              <a:t>Panchayats</a:t>
            </a:r>
            <a:r>
              <a:rPr lang="en-US" sz="3000" dirty="0" smtClean="0">
                <a:latin typeface="Georgia" pitchFamily="18" charset="0"/>
              </a:rPr>
              <a:t> and Municipalities with special emphasis on rationalization of taxes and revenues and user charges collected by Local Governments with innovative methods;</a:t>
            </a:r>
          </a:p>
          <a:p>
            <a:pPr marL="469271" indent="-370477" defTabSz="585454">
              <a:buClr>
                <a:schemeClr val="bg2">
                  <a:lumMod val="40000"/>
                  <a:lumOff val="60000"/>
                </a:schemeClr>
              </a:buClr>
              <a:buNone/>
              <a:defRPr/>
            </a:pPr>
            <a:endParaRPr lang="en-US" dirty="0"/>
          </a:p>
        </p:txBody>
      </p:sp>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55107" y="665826"/>
            <a:ext cx="11594237" cy="6081204"/>
          </a:xfrm>
        </p:spPr>
        <p:txBody>
          <a:bodyPr rtlCol="0">
            <a:normAutofit fontScale="92500" lnSpcReduction="10000"/>
          </a:bodyPr>
          <a:lstStyle/>
          <a:p>
            <a:pPr marL="722313" lvl="0" indent="-722313" algn="just" defTabSz="719138">
              <a:buFont typeface="+mj-lt"/>
              <a:buAutoNum type="romanLcPeriod" startAt="4"/>
            </a:pPr>
            <a:r>
              <a:rPr lang="en-US" dirty="0" smtClean="0">
                <a:latin typeface="Georgia" pitchFamily="18" charset="0"/>
              </a:rPr>
              <a:t>achieving economy and efficiency in expenditure by Local Governments;</a:t>
            </a:r>
          </a:p>
          <a:p>
            <a:pPr marL="722313" lvl="0" indent="-722313" algn="just" defTabSz="719138">
              <a:buFont typeface="+mj-lt"/>
              <a:buAutoNum type="romanLcPeriod" startAt="4"/>
            </a:pPr>
            <a:r>
              <a:rPr lang="en-US" dirty="0" smtClean="0">
                <a:latin typeface="Georgia" pitchFamily="18" charset="0"/>
              </a:rPr>
              <a:t>providing incentives for higher mobilization of own resources by the Local Governments;</a:t>
            </a:r>
          </a:p>
          <a:p>
            <a:pPr marL="722313" lvl="0" indent="-722313" algn="just" defTabSz="719138">
              <a:buFont typeface="+mj-lt"/>
              <a:buAutoNum type="romanLcPeriod" startAt="4"/>
            </a:pPr>
            <a:r>
              <a:rPr lang="en-US" dirty="0" smtClean="0">
                <a:latin typeface="Georgia" pitchFamily="18" charset="0"/>
              </a:rPr>
              <a:t>maintaining a proper fiscal data base relating to Local Governments;</a:t>
            </a:r>
          </a:p>
          <a:p>
            <a:pPr marL="722313" lvl="0" indent="-722313" algn="just" defTabSz="719138">
              <a:buFont typeface="+mj-lt"/>
              <a:buAutoNum type="romanLcPeriod" startAt="4"/>
            </a:pPr>
            <a:r>
              <a:rPr lang="en-US" dirty="0" smtClean="0">
                <a:latin typeface="Georgia" pitchFamily="18" charset="0"/>
              </a:rPr>
              <a:t>putting in place measures required for improving the capacity of financial management by Local Governments; </a:t>
            </a:r>
          </a:p>
          <a:p>
            <a:pPr marL="722313" lvl="0" indent="-722313" algn="just" defTabSz="719138">
              <a:buFont typeface="+mj-lt"/>
              <a:buAutoNum type="romanLcPeriod" startAt="4"/>
            </a:pPr>
            <a:r>
              <a:rPr lang="en-US" dirty="0" smtClean="0">
                <a:latin typeface="Georgia" pitchFamily="18" charset="0"/>
              </a:rPr>
              <a:t>improving monitoring of the fiscal performance of the Local Governments;</a:t>
            </a:r>
          </a:p>
          <a:p>
            <a:pPr marL="722313" lvl="0" indent="-722313" algn="just" defTabSz="719138">
              <a:buFont typeface="+mj-lt"/>
              <a:buAutoNum type="romanLcPeriod" startAt="4"/>
            </a:pPr>
            <a:r>
              <a:rPr lang="en-US" dirty="0" smtClean="0">
                <a:latin typeface="Georgia" pitchFamily="18" charset="0"/>
              </a:rPr>
              <a:t>improving the measures for quality of service delivery of Local Governments in respect of State Government as well as Local Government </a:t>
            </a:r>
            <a:r>
              <a:rPr lang="en-US" dirty="0" err="1" smtClean="0">
                <a:latin typeface="Georgia" pitchFamily="18" charset="0"/>
              </a:rPr>
              <a:t>programmes</a:t>
            </a:r>
            <a:r>
              <a:rPr lang="en-US" dirty="0" smtClean="0">
                <a:latin typeface="Georgia" pitchFamily="18" charset="0"/>
              </a:rPr>
              <a:t>;</a:t>
            </a:r>
          </a:p>
          <a:p>
            <a:pPr marL="439091" indent="-439091" defTabSz="585454">
              <a:buClr>
                <a:schemeClr val="bg2">
                  <a:lumMod val="40000"/>
                  <a:lumOff val="60000"/>
                </a:schemeClr>
              </a:buClr>
              <a:buFont typeface="Wingdings 3" charset="2"/>
              <a:buChar char=""/>
              <a:defRPr/>
            </a:pPr>
            <a:endParaRPr lang="en-US" dirty="0" smtClean="0">
              <a:latin typeface="Times New Roman" pitchFamily="18" charset="0"/>
              <a:cs typeface="Times New Roman" pitchFamily="18" charset="0"/>
            </a:endParaRPr>
          </a:p>
          <a:p>
            <a:pPr marL="439091" indent="-439091" defTabSz="585454">
              <a:buClr>
                <a:schemeClr val="bg2">
                  <a:lumMod val="40000"/>
                  <a:lumOff val="60000"/>
                </a:schemeClr>
              </a:buClr>
              <a:buNone/>
              <a:defRPr/>
            </a:pPr>
            <a:endParaRPr lang="en-US" dirty="0"/>
          </a:p>
        </p:txBody>
      </p:sp>
      <p:sp>
        <p:nvSpPr>
          <p:cNvPr id="4" name="Title 1"/>
          <p:cNvSpPr>
            <a:spLocks noGrp="1"/>
          </p:cNvSpPr>
          <p:nvPr>
            <p:ph type="title"/>
          </p:nvPr>
        </p:nvSpPr>
        <p:spPr>
          <a:xfrm>
            <a:off x="261087" y="44387"/>
            <a:ext cx="11643111" cy="697341"/>
          </a:xfrm>
        </p:spPr>
        <p:txBody>
          <a:bodyPr anchor="t">
            <a:normAutofit/>
          </a:bodyPr>
          <a:lstStyle/>
          <a:p>
            <a:pPr algn="l">
              <a:defRPr/>
            </a:pPr>
            <a:r>
              <a:rPr lang="en-US" sz="3200" b="1" i="1" dirty="0" err="1" smtClean="0">
                <a:latin typeface="Georgia" pitchFamily="18" charset="0"/>
                <a:cs typeface="Arial" pitchFamily="34" charset="0"/>
              </a:rPr>
              <a:t>Contd</a:t>
            </a:r>
            <a:r>
              <a:rPr lang="en-US" sz="3200" b="1" i="1" dirty="0" smtClean="0">
                <a:latin typeface="Georgia" pitchFamily="18" charset="0"/>
                <a:cs typeface="Arial" pitchFamily="34" charset="0"/>
              </a:rPr>
              <a:t>…</a:t>
            </a:r>
            <a:endParaRPr lang="en-US" sz="32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46229" y="621437"/>
            <a:ext cx="11487705" cy="6063447"/>
          </a:xfrm>
        </p:spPr>
        <p:txBody>
          <a:bodyPr rtlCol="0">
            <a:normAutofit fontScale="92500"/>
          </a:bodyPr>
          <a:lstStyle/>
          <a:p>
            <a:pPr marL="896938" indent="-630238" algn="just" defTabSz="585454">
              <a:buClr>
                <a:schemeClr val="bg2">
                  <a:lumMod val="40000"/>
                  <a:lumOff val="60000"/>
                </a:schemeClr>
              </a:buClr>
              <a:buNone/>
              <a:defRPr/>
            </a:pPr>
            <a:r>
              <a:rPr lang="en-US" sz="3600" dirty="0" smtClean="0">
                <a:latin typeface="Georgia" pitchFamily="18" charset="0"/>
              </a:rPr>
              <a:t>x. E</a:t>
            </a:r>
            <a:r>
              <a:rPr lang="en-US" dirty="0" smtClean="0">
                <a:latin typeface="Georgia" pitchFamily="18" charset="0"/>
              </a:rPr>
              <a:t>xamine the feasibility and make recommendations on creation of urban infrastructure and other civic amenities by the Urban Local Bodies through Public-Private partnership and exploring avenues of viability gap funding.</a:t>
            </a:r>
            <a:endParaRPr lang="en-US" dirty="0" smtClean="0">
              <a:latin typeface="Georgia" pitchFamily="18" charset="0"/>
              <a:cs typeface="Times New Roman" pitchFamily="18" charset="0"/>
            </a:endParaRPr>
          </a:p>
          <a:p>
            <a:pPr marL="633413" indent="-633413" algn="just" defTabSz="585454">
              <a:buClr>
                <a:schemeClr val="bg2">
                  <a:lumMod val="40000"/>
                  <a:lumOff val="60000"/>
                </a:schemeClr>
              </a:buClr>
              <a:buNone/>
              <a:defRPr/>
            </a:pPr>
            <a:r>
              <a:rPr lang="en-US" sz="3600" dirty="0" smtClean="0">
                <a:latin typeface="Georgia" pitchFamily="18" charset="0"/>
                <a:cs typeface="Times New Roman" pitchFamily="18" charset="0"/>
              </a:rPr>
              <a:t>(c)</a:t>
            </a:r>
            <a:r>
              <a:rPr lang="en-US" sz="3100" dirty="0" smtClean="0">
                <a:latin typeface="Georgia" pitchFamily="18" charset="0"/>
              </a:rPr>
              <a:t> </a:t>
            </a:r>
            <a:r>
              <a:rPr lang="en-US" sz="3500" dirty="0" smtClean="0">
                <a:latin typeface="Georgia" pitchFamily="18" charset="0"/>
              </a:rPr>
              <a:t>Any other matter referred to the State Finance Commission by the Governor in the interests of sound financial position of the </a:t>
            </a:r>
            <a:r>
              <a:rPr lang="en-US" sz="3500" dirty="0" err="1" smtClean="0">
                <a:latin typeface="Georgia" pitchFamily="18" charset="0"/>
              </a:rPr>
              <a:t>Panchayats</a:t>
            </a:r>
            <a:r>
              <a:rPr lang="en-US" sz="3500" dirty="0" smtClean="0">
                <a:latin typeface="Georgia" pitchFamily="18" charset="0"/>
              </a:rPr>
              <a:t> and Municipalities.</a:t>
            </a:r>
            <a:endParaRPr lang="en-US" sz="3500" dirty="0" smtClean="0">
              <a:latin typeface="Georgia" pitchFamily="18" charset="0"/>
              <a:cs typeface="Times New Roman" pitchFamily="18" charset="0"/>
            </a:endParaRPr>
          </a:p>
          <a:p>
            <a:pPr marL="541338" indent="-541338" algn="just" defTabSz="585454">
              <a:buClr>
                <a:schemeClr val="bg2">
                  <a:lumMod val="40000"/>
                  <a:lumOff val="60000"/>
                </a:schemeClr>
              </a:buClr>
              <a:buNone/>
              <a:defRPr/>
            </a:pPr>
            <a:r>
              <a:rPr lang="en-US" sz="3600" dirty="0" smtClean="0">
                <a:latin typeface="Georgia" pitchFamily="18" charset="0"/>
                <a:cs typeface="Times New Roman" pitchFamily="18" charset="0"/>
              </a:rPr>
              <a:t>3. </a:t>
            </a:r>
            <a:r>
              <a:rPr lang="en-US" sz="3500" dirty="0" smtClean="0">
                <a:latin typeface="Georgia" pitchFamily="18" charset="0"/>
              </a:rPr>
              <a:t>In making its recommendations the Commission shall have regard, among other considerations, to:-</a:t>
            </a:r>
          </a:p>
          <a:p>
            <a:pPr marL="1074738" lvl="0" indent="-533400" algn="just">
              <a:buFont typeface="+mj-lt"/>
              <a:buAutoNum type="romanLcPeriod"/>
            </a:pPr>
            <a:r>
              <a:rPr lang="en-US" sz="3100" dirty="0" smtClean="0">
                <a:latin typeface="Georgia" pitchFamily="18" charset="0"/>
              </a:rPr>
              <a:t>the objective of balancing the receipts and expenditure on revenue account of both the Local Bodies as a whole and the State Government and each Local Body;</a:t>
            </a:r>
          </a:p>
          <a:p>
            <a:pPr marL="469271" indent="-370477" defTabSz="585454">
              <a:buClr>
                <a:schemeClr val="bg2">
                  <a:lumMod val="40000"/>
                  <a:lumOff val="60000"/>
                </a:schemeClr>
              </a:buClr>
              <a:buNone/>
              <a:defRPr/>
            </a:pPr>
            <a:endParaRPr lang="en-US" dirty="0">
              <a:latin typeface="Georgia" pitchFamily="18" charset="0"/>
              <a:cs typeface="Times New Roman" pitchFamily="18" charset="0"/>
            </a:endParaRPr>
          </a:p>
        </p:txBody>
      </p:sp>
      <p:sp>
        <p:nvSpPr>
          <p:cNvPr id="4" name="Title 1"/>
          <p:cNvSpPr>
            <a:spLocks noGrp="1"/>
          </p:cNvSpPr>
          <p:nvPr>
            <p:ph type="title"/>
          </p:nvPr>
        </p:nvSpPr>
        <p:spPr>
          <a:xfrm>
            <a:off x="261087" y="44387"/>
            <a:ext cx="11643111" cy="697341"/>
          </a:xfrm>
        </p:spPr>
        <p:txBody>
          <a:bodyPr anchor="t">
            <a:normAutofit/>
          </a:bodyPr>
          <a:lstStyle/>
          <a:p>
            <a:pPr algn="l">
              <a:defRPr/>
            </a:pPr>
            <a:r>
              <a:rPr lang="en-US" sz="3200" b="1" i="1" dirty="0" err="1" smtClean="0">
                <a:latin typeface="Georgia" pitchFamily="18" charset="0"/>
                <a:cs typeface="Arial" pitchFamily="34" charset="0"/>
              </a:rPr>
              <a:t>Contd</a:t>
            </a:r>
            <a:r>
              <a:rPr lang="en-US" sz="3200" b="1" i="1" dirty="0" smtClean="0">
                <a:latin typeface="Georgia" pitchFamily="18" charset="0"/>
                <a:cs typeface="Arial" pitchFamily="34" charset="0"/>
              </a:rPr>
              <a:t>…</a:t>
            </a:r>
            <a:endParaRPr lang="en-US" sz="32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10719" y="701335"/>
            <a:ext cx="11629748" cy="5992427"/>
          </a:xfrm>
        </p:spPr>
        <p:txBody>
          <a:bodyPr rtlCol="0">
            <a:normAutofit/>
          </a:bodyPr>
          <a:lstStyle/>
          <a:p>
            <a:pPr marL="1252538" lvl="0" indent="-711200" algn="just">
              <a:buFont typeface="+mj-lt"/>
              <a:buAutoNum type="romanLcPeriod" startAt="2"/>
            </a:pPr>
            <a:r>
              <a:rPr lang="en-US" sz="3000" dirty="0" smtClean="0">
                <a:latin typeface="Georgia" pitchFamily="18" charset="0"/>
              </a:rPr>
              <a:t>the resources of State Government, the demands thereon, in particular, the expenditure of the State on maintaining law and order, civil administration, pension, debt servicing including the debt servicing on behalf of Local Bodies and other committed expenditure and need to generate adequate surplus on revenue account for capital outlay and the commitment for maintaining fiscal targets as per Assam FRBM (Amendment) Act, 2022;</a:t>
            </a:r>
          </a:p>
          <a:p>
            <a:pPr marL="1252538" lvl="0" indent="-711200" algn="just">
              <a:buFont typeface="+mj-lt"/>
              <a:buAutoNum type="romanLcPeriod" startAt="2"/>
            </a:pPr>
            <a:r>
              <a:rPr lang="en-US" sz="3000" dirty="0" smtClean="0">
                <a:latin typeface="Georgia" pitchFamily="18" charset="0"/>
              </a:rPr>
              <a:t>the revenue of the resources of the Local Bodies for the five years commencing on 1</a:t>
            </a:r>
            <a:r>
              <a:rPr lang="en-US" sz="3000" baseline="30000" dirty="0" smtClean="0">
                <a:latin typeface="Georgia" pitchFamily="18" charset="0"/>
              </a:rPr>
              <a:t>st</a:t>
            </a:r>
            <a:r>
              <a:rPr lang="en-US" sz="3000" dirty="0" smtClean="0">
                <a:latin typeface="Georgia" pitchFamily="18" charset="0"/>
              </a:rPr>
              <a:t> April, 2025 on the basis of the level of collection made during 2019-20 from taxes, duties, tolls, fees, </a:t>
            </a:r>
            <a:r>
              <a:rPr lang="en-US" sz="3000" dirty="0" err="1" smtClean="0">
                <a:latin typeface="Georgia" pitchFamily="18" charset="0"/>
              </a:rPr>
              <a:t>cess</a:t>
            </a:r>
            <a:r>
              <a:rPr lang="en-US" sz="3000" dirty="0" smtClean="0">
                <a:latin typeface="Georgia" pitchFamily="18" charset="0"/>
              </a:rPr>
              <a:t> etc. levied by the them;</a:t>
            </a:r>
          </a:p>
          <a:p>
            <a:pPr marL="439091" indent="-439091" defTabSz="585454">
              <a:buClr>
                <a:schemeClr val="bg2">
                  <a:lumMod val="40000"/>
                  <a:lumOff val="60000"/>
                </a:schemeClr>
              </a:buClr>
              <a:buFont typeface="Wingdings 3" charset="2"/>
              <a:buChar char=""/>
              <a:defRPr/>
            </a:pPr>
            <a:endParaRPr lang="en-US" dirty="0"/>
          </a:p>
        </p:txBody>
      </p:sp>
      <p:sp>
        <p:nvSpPr>
          <p:cNvPr id="4" name="Title 1"/>
          <p:cNvSpPr>
            <a:spLocks noGrp="1"/>
          </p:cNvSpPr>
          <p:nvPr>
            <p:ph type="title"/>
          </p:nvPr>
        </p:nvSpPr>
        <p:spPr>
          <a:xfrm>
            <a:off x="261087" y="44387"/>
            <a:ext cx="11643111" cy="697341"/>
          </a:xfrm>
        </p:spPr>
        <p:txBody>
          <a:bodyPr anchor="t">
            <a:normAutofit/>
          </a:bodyPr>
          <a:lstStyle/>
          <a:p>
            <a:pPr algn="l">
              <a:defRPr/>
            </a:pPr>
            <a:r>
              <a:rPr lang="en-US" sz="3200" b="1" i="1" dirty="0" err="1" smtClean="0">
                <a:latin typeface="Georgia" pitchFamily="18" charset="0"/>
                <a:cs typeface="Arial" pitchFamily="34" charset="0"/>
              </a:rPr>
              <a:t>Contd</a:t>
            </a:r>
            <a:r>
              <a:rPr lang="en-US" sz="3200" b="1" i="1" dirty="0" smtClean="0">
                <a:latin typeface="Georgia" pitchFamily="18" charset="0"/>
                <a:cs typeface="Arial" pitchFamily="34" charset="0"/>
              </a:rPr>
              <a:t>…</a:t>
            </a:r>
            <a:endParaRPr lang="en-US" sz="32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369887" y="914400"/>
            <a:ext cx="11506200" cy="5715000"/>
          </a:xfrm>
        </p:spPr>
        <p:txBody>
          <a:bodyPr rtlCol="0">
            <a:normAutofit fontScale="92500"/>
          </a:bodyPr>
          <a:lstStyle/>
          <a:p>
            <a:pPr marL="857250" lvl="0" indent="-857250" algn="just">
              <a:buFont typeface="+mj-lt"/>
              <a:buAutoNum type="romanLcPeriod" startAt="4"/>
            </a:pPr>
            <a:r>
              <a:rPr lang="en-US" sz="3600" dirty="0" smtClean="0">
                <a:latin typeface="Georgia" pitchFamily="18" charset="0"/>
                <a:cs typeface="Arial" pitchFamily="34" charset="0"/>
              </a:rPr>
              <a:t>The impact of the GST, including payment of compensation for possible loss of revenue for 5 years and abolition of a number of </a:t>
            </a:r>
            <a:r>
              <a:rPr lang="en-US" sz="3600" dirty="0" err="1" smtClean="0">
                <a:latin typeface="Georgia" pitchFamily="18" charset="0"/>
                <a:cs typeface="Arial" pitchFamily="34" charset="0"/>
              </a:rPr>
              <a:t>cesse</a:t>
            </a:r>
            <a:r>
              <a:rPr lang="en-US" sz="3600" dirty="0" smtClean="0">
                <a:latin typeface="Georgia" pitchFamily="18" charset="0"/>
                <a:cs typeface="Arial" pitchFamily="34" charset="0"/>
              </a:rPr>
              <a:t>, earmarking thereof for compensation and other structural reforms </a:t>
            </a:r>
            <a:r>
              <a:rPr lang="en-US" sz="3600" dirty="0" err="1" smtClean="0">
                <a:latin typeface="Georgia" pitchFamily="18" charset="0"/>
                <a:cs typeface="Arial" pitchFamily="34" charset="0"/>
              </a:rPr>
              <a:t>programme</a:t>
            </a:r>
            <a:r>
              <a:rPr lang="en-US" sz="3600" dirty="0" smtClean="0">
                <a:latin typeface="Georgia" pitchFamily="18" charset="0"/>
                <a:cs typeface="Arial" pitchFamily="34" charset="0"/>
              </a:rPr>
              <a:t>, on the finances of Centre and States;</a:t>
            </a:r>
          </a:p>
          <a:p>
            <a:pPr marL="857250" lvl="0" indent="-857250" algn="just">
              <a:buFont typeface="+mj-lt"/>
              <a:buAutoNum type="romanLcPeriod" startAt="4"/>
            </a:pPr>
            <a:r>
              <a:rPr lang="en-US" sz="3600" dirty="0" smtClean="0">
                <a:latin typeface="Georgia" pitchFamily="18" charset="0"/>
                <a:cs typeface="Arial" pitchFamily="34" charset="0"/>
              </a:rPr>
              <a:t>The commission may consider proposing measurable performance-based incentives for Local Bodies and councils.</a:t>
            </a:r>
          </a:p>
          <a:p>
            <a:pPr marL="439091" indent="-439091" algn="just" defTabSz="585454">
              <a:buClr>
                <a:schemeClr val="bg2">
                  <a:lumMod val="40000"/>
                  <a:lumOff val="60000"/>
                </a:schemeClr>
              </a:buClr>
              <a:buNone/>
              <a:defRPr/>
            </a:pPr>
            <a:endParaRPr lang="en-US" sz="3600" dirty="0" smtClean="0">
              <a:latin typeface="Times New Roman" panose="02020603050405020304" pitchFamily="18" charset="0"/>
              <a:cs typeface="Times New Roman" panose="02020603050405020304" pitchFamily="18" charset="0"/>
            </a:endParaRPr>
          </a:p>
          <a:p>
            <a:pPr marL="439091" indent="-439091" algn="just" defTabSz="585454">
              <a:buClr>
                <a:schemeClr val="bg2">
                  <a:lumMod val="40000"/>
                  <a:lumOff val="60000"/>
                </a:schemeClr>
              </a:buClr>
              <a:buNone/>
              <a:defRPr/>
            </a:pPr>
            <a:r>
              <a:rPr lang="en-US" sz="3600" dirty="0" smtClean="0">
                <a:latin typeface="Times New Roman" panose="02020603050405020304" pitchFamily="18" charset="0"/>
                <a:cs typeface="Times New Roman" panose="02020603050405020304" pitchFamily="18" charset="0"/>
              </a:rPr>
              <a:t> </a:t>
            </a:r>
          </a:p>
          <a:p>
            <a:pPr marL="439091" indent="-439091" defTabSz="585454">
              <a:buClr>
                <a:schemeClr val="bg2">
                  <a:lumMod val="40000"/>
                  <a:lumOff val="60000"/>
                </a:schemeClr>
              </a:buClr>
              <a:buNone/>
              <a:defRPr/>
            </a:pPr>
            <a:endParaRPr lang="en-US" dirty="0"/>
          </a:p>
        </p:txBody>
      </p:sp>
      <p:sp>
        <p:nvSpPr>
          <p:cNvPr id="4" name="Title 1"/>
          <p:cNvSpPr>
            <a:spLocks noGrp="1"/>
          </p:cNvSpPr>
          <p:nvPr>
            <p:ph type="title"/>
          </p:nvPr>
        </p:nvSpPr>
        <p:spPr>
          <a:xfrm>
            <a:off x="261087" y="44387"/>
            <a:ext cx="11643111" cy="697341"/>
          </a:xfrm>
        </p:spPr>
        <p:txBody>
          <a:bodyPr anchor="t">
            <a:normAutofit/>
          </a:bodyPr>
          <a:lstStyle/>
          <a:p>
            <a:pPr algn="l">
              <a:defRPr/>
            </a:pPr>
            <a:r>
              <a:rPr lang="en-US" sz="3200" b="1" i="1" dirty="0" err="1" smtClean="0">
                <a:latin typeface="Georgia" pitchFamily="18" charset="0"/>
                <a:cs typeface="Arial" pitchFamily="34" charset="0"/>
              </a:rPr>
              <a:t>Contd</a:t>
            </a:r>
            <a:r>
              <a:rPr lang="en-US" sz="3200" b="1" i="1" dirty="0" smtClean="0">
                <a:latin typeface="Georgia" pitchFamily="18" charset="0"/>
                <a:cs typeface="Arial" pitchFamily="34" charset="0"/>
              </a:rPr>
              <a:t>…</a:t>
            </a:r>
            <a:endParaRPr lang="en-US" sz="32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92963" y="479394"/>
            <a:ext cx="11700769" cy="6303145"/>
          </a:xfrm>
        </p:spPr>
        <p:txBody>
          <a:bodyPr rtlCol="0">
            <a:normAutofit/>
          </a:bodyPr>
          <a:lstStyle/>
          <a:p>
            <a:pPr marL="457200" lvl="0" indent="-457200" algn="just">
              <a:buFont typeface="+mj-lt"/>
              <a:buAutoNum type="arabicPeriod" startAt="4"/>
            </a:pPr>
            <a:r>
              <a:rPr lang="en-US" sz="2400" dirty="0" smtClean="0">
                <a:latin typeface="Georgia" pitchFamily="18" charset="0"/>
                <a:cs typeface="Arial" pitchFamily="34" charset="0"/>
              </a:rPr>
              <a:t>In making its recommendations on the various matters aforesaid, the Commission shall adopt the population figures of that Census for which PRI-wise and ULB-wise figures are available in all cases where population is regarded as a factor for determination of devolution of taxes and duties and grants-in-aid.</a:t>
            </a:r>
          </a:p>
          <a:p>
            <a:pPr marL="457200" lvl="0" indent="-457200" algn="just">
              <a:buFont typeface="+mj-lt"/>
              <a:buAutoNum type="arabicPeriod" startAt="4"/>
            </a:pPr>
            <a:r>
              <a:rPr lang="en-US" sz="2400" dirty="0" smtClean="0">
                <a:latin typeface="Georgia" pitchFamily="18" charset="0"/>
                <a:cs typeface="Arial" pitchFamily="34" charset="0"/>
              </a:rPr>
              <a:t>The Commission shall indicate the basis on which it has arrived at its finding and make available the Local Body wise estimates of receipts and expenditure.</a:t>
            </a:r>
          </a:p>
          <a:p>
            <a:pPr marL="457200" lvl="0" indent="-457200" algn="just">
              <a:buFont typeface="+mj-lt"/>
              <a:buAutoNum type="arabicPeriod" startAt="4"/>
            </a:pPr>
            <a:r>
              <a:rPr lang="en-US" sz="2400" dirty="0" smtClean="0">
                <a:latin typeface="Georgia" pitchFamily="18" charset="0"/>
                <a:cs typeface="Arial" pitchFamily="34" charset="0"/>
              </a:rPr>
              <a:t>The Commission shall prepare its report on the basis of the </a:t>
            </a:r>
            <a:r>
              <a:rPr lang="en-US" sz="2400" dirty="0" smtClean="0">
                <a:latin typeface="Georgia" pitchFamily="18" charset="0"/>
                <a:cs typeface="Arial" pitchFamily="34" charset="0"/>
                <a:hlinkClick r:id="rId2" action="ppaction://hlinkfile"/>
              </a:rPr>
              <a:t>Templates of the 13</a:t>
            </a:r>
            <a:r>
              <a:rPr lang="en-US" sz="2400" baseline="30000" dirty="0" smtClean="0">
                <a:latin typeface="Georgia" pitchFamily="18" charset="0"/>
                <a:cs typeface="Arial" pitchFamily="34" charset="0"/>
                <a:hlinkClick r:id="rId2" action="ppaction://hlinkfile"/>
              </a:rPr>
              <a:t>th</a:t>
            </a:r>
            <a:r>
              <a:rPr lang="en-US" sz="2400" dirty="0" smtClean="0">
                <a:latin typeface="Georgia" pitchFamily="18" charset="0"/>
                <a:cs typeface="Arial" pitchFamily="34" charset="0"/>
                <a:hlinkClick r:id="rId2" action="ppaction://hlinkfile"/>
              </a:rPr>
              <a:t> Finance Commission </a:t>
            </a:r>
            <a:r>
              <a:rPr lang="en-US" sz="2400" dirty="0" smtClean="0">
                <a:latin typeface="Georgia" pitchFamily="18" charset="0"/>
                <a:cs typeface="Arial" pitchFamily="34" charset="0"/>
              </a:rPr>
              <a:t>of Government of India, with such modifications as may be necessary.</a:t>
            </a:r>
          </a:p>
          <a:p>
            <a:pPr marL="457200" lvl="0" indent="-457200" algn="just">
              <a:buFont typeface="+mj-lt"/>
              <a:buAutoNum type="arabicPeriod" startAt="4"/>
            </a:pPr>
            <a:r>
              <a:rPr lang="en-US" sz="2400" dirty="0" smtClean="0">
                <a:latin typeface="Georgia" pitchFamily="18" charset="0"/>
                <a:cs typeface="Arial" pitchFamily="34" charset="0"/>
              </a:rPr>
              <a:t>While making assessment of the resources of the Local Governments, the Commission shall also make recommendation on devolution and grant-in-aid for the Local Bodies of the three Autonomous Councils under the Sixth Schedule.</a:t>
            </a:r>
          </a:p>
          <a:p>
            <a:pPr marL="457200" lvl="0" indent="-457200" algn="just">
              <a:buFont typeface="+mj-lt"/>
              <a:buAutoNum type="arabicPeriod" startAt="4"/>
            </a:pPr>
            <a:r>
              <a:rPr lang="en-US" sz="2400" b="1" dirty="0" smtClean="0">
                <a:latin typeface="Georgia" pitchFamily="18" charset="0"/>
                <a:cs typeface="Arial" pitchFamily="34" charset="0"/>
              </a:rPr>
              <a:t>The Commission shall make its report available to the Governor of Assam by 16</a:t>
            </a:r>
            <a:r>
              <a:rPr lang="en-US" sz="2400" b="1" baseline="30000" dirty="0" smtClean="0">
                <a:latin typeface="Georgia" pitchFamily="18" charset="0"/>
                <a:cs typeface="Arial" pitchFamily="34" charset="0"/>
              </a:rPr>
              <a:t>th</a:t>
            </a:r>
            <a:r>
              <a:rPr lang="en-US" sz="2400" b="1" dirty="0" smtClean="0">
                <a:latin typeface="Georgia" pitchFamily="18" charset="0"/>
                <a:cs typeface="Arial" pitchFamily="34" charset="0"/>
              </a:rPr>
              <a:t> December, 2024 on each of the matters aforesaid, covering period of five years commencing on the 1</a:t>
            </a:r>
            <a:r>
              <a:rPr lang="en-US" sz="2400" b="1" baseline="30000" dirty="0" smtClean="0">
                <a:latin typeface="Georgia" pitchFamily="18" charset="0"/>
                <a:cs typeface="Arial" pitchFamily="34" charset="0"/>
              </a:rPr>
              <a:t>st</a:t>
            </a:r>
            <a:r>
              <a:rPr lang="en-US" sz="2400" b="1" dirty="0" smtClean="0">
                <a:latin typeface="Georgia" pitchFamily="18" charset="0"/>
                <a:cs typeface="Arial" pitchFamily="34" charset="0"/>
              </a:rPr>
              <a:t> April, 2025.</a:t>
            </a:r>
          </a:p>
          <a:p>
            <a:pPr marL="439091" indent="-439091" algn="just" defTabSz="585454">
              <a:buClr>
                <a:schemeClr val="bg2">
                  <a:lumMod val="40000"/>
                  <a:lumOff val="60000"/>
                </a:schemeClr>
              </a:buClr>
              <a:buNone/>
              <a:defRPr/>
            </a:pPr>
            <a:endParaRPr lang="en-US" dirty="0" smtClean="0">
              <a:latin typeface="Times New Roman" pitchFamily="18" charset="0"/>
              <a:cs typeface="Times New Roman" pitchFamily="18" charset="0"/>
            </a:endParaRPr>
          </a:p>
          <a:p>
            <a:pPr marL="439091" indent="-439091" algn="just" defTabSz="585454">
              <a:buClr>
                <a:schemeClr val="bg2">
                  <a:lumMod val="40000"/>
                  <a:lumOff val="60000"/>
                </a:schemeClr>
              </a:buClr>
              <a:buNone/>
              <a:defRPr/>
            </a:pPr>
            <a:endParaRPr lang="en-US" dirty="0" smtClean="0">
              <a:latin typeface="Times New Roman" pitchFamily="18" charset="0"/>
              <a:cs typeface="Times New Roman" pitchFamily="18" charset="0"/>
            </a:endParaRPr>
          </a:p>
          <a:p>
            <a:pPr marL="439091" indent="-439091" defTabSz="585454">
              <a:buClr>
                <a:schemeClr val="bg2">
                  <a:lumMod val="40000"/>
                  <a:lumOff val="60000"/>
                </a:schemeClr>
              </a:buClr>
              <a:buNone/>
              <a:defRPr/>
            </a:pPr>
            <a:endParaRPr lang="en-US" dirty="0" smtClean="0"/>
          </a:p>
          <a:p>
            <a:pPr marL="439091" indent="-439091" defTabSz="585454">
              <a:buClr>
                <a:schemeClr val="bg2">
                  <a:lumMod val="40000"/>
                  <a:lumOff val="60000"/>
                </a:schemeClr>
              </a:buClr>
              <a:buNone/>
              <a:defRPr/>
            </a:pPr>
            <a:endParaRPr lang="en-US" dirty="0" smtClean="0"/>
          </a:p>
          <a:p>
            <a:pPr marL="439091" indent="-439091" defTabSz="585454">
              <a:buClr>
                <a:schemeClr val="bg2">
                  <a:lumMod val="40000"/>
                  <a:lumOff val="60000"/>
                </a:schemeClr>
              </a:buClr>
              <a:buNone/>
              <a:defRPr/>
            </a:pPr>
            <a:endParaRPr lang="en-US" dirty="0"/>
          </a:p>
        </p:txBody>
      </p:sp>
      <p:sp>
        <p:nvSpPr>
          <p:cNvPr id="4" name="Title 1"/>
          <p:cNvSpPr>
            <a:spLocks noGrp="1"/>
          </p:cNvSpPr>
          <p:nvPr>
            <p:ph type="title"/>
          </p:nvPr>
        </p:nvSpPr>
        <p:spPr>
          <a:xfrm>
            <a:off x="261087" y="17755"/>
            <a:ext cx="11643111" cy="506029"/>
          </a:xfrm>
        </p:spPr>
        <p:txBody>
          <a:bodyPr anchor="t">
            <a:normAutofit fontScale="90000"/>
          </a:bodyPr>
          <a:lstStyle/>
          <a:p>
            <a:pPr algn="l">
              <a:defRPr/>
            </a:pPr>
            <a:r>
              <a:rPr lang="en-US" sz="3200" b="1" i="1" dirty="0" err="1" smtClean="0">
                <a:latin typeface="Georgia" pitchFamily="18" charset="0"/>
                <a:cs typeface="Arial" pitchFamily="34" charset="0"/>
              </a:rPr>
              <a:t>Contd</a:t>
            </a:r>
            <a:r>
              <a:rPr lang="en-US" sz="3200" b="1" i="1" dirty="0" smtClean="0">
                <a:latin typeface="Georgia" pitchFamily="18" charset="0"/>
                <a:cs typeface="Arial" pitchFamily="34" charset="0"/>
              </a:rPr>
              <a:t>…</a:t>
            </a:r>
            <a:endParaRPr lang="en-US" sz="3200" b="1" i="1"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068" y="46038"/>
            <a:ext cx="11955741" cy="1248190"/>
          </a:xfrm>
        </p:spPr>
        <p:txBody>
          <a:bodyPr anchor="t">
            <a:normAutofit fontScale="90000"/>
          </a:bodyPr>
          <a:lstStyle/>
          <a:p>
            <a:r>
              <a:rPr lang="en-US" b="1" dirty="0" smtClean="0">
                <a:solidFill>
                  <a:srgbClr val="7030A0"/>
                </a:solidFill>
                <a:effectLst>
                  <a:outerShdw blurRad="38100" dist="38100" dir="2700000" algn="tl">
                    <a:srgbClr val="000000">
                      <a:alpha val="43137"/>
                    </a:srgbClr>
                  </a:outerShdw>
                </a:effectLst>
                <a:latin typeface="Georgia" pitchFamily="18" charset="0"/>
              </a:rPr>
              <a:t>Objectives of the Questionnaires circulated amongst Local Bodies</a:t>
            </a:r>
            <a:endParaRPr lang="en-US" b="1" dirty="0">
              <a:solidFill>
                <a:srgbClr val="7030A0"/>
              </a:solidFill>
              <a:effectLst>
                <a:outerShdw blurRad="38100" dist="38100" dir="2700000" algn="tl">
                  <a:srgbClr val="000000">
                    <a:alpha val="43137"/>
                  </a:srgbClr>
                </a:outerShdw>
              </a:effectLst>
              <a:latin typeface="Georgia" pitchFamily="18" charset="0"/>
            </a:endParaRPr>
          </a:p>
        </p:txBody>
      </p:sp>
      <p:sp>
        <p:nvSpPr>
          <p:cNvPr id="3" name="Content Placeholder 2"/>
          <p:cNvSpPr>
            <a:spLocks noGrp="1"/>
          </p:cNvSpPr>
          <p:nvPr>
            <p:ph idx="1"/>
          </p:nvPr>
        </p:nvSpPr>
        <p:spPr>
          <a:xfrm>
            <a:off x="126610" y="1322363"/>
            <a:ext cx="11915336" cy="5472332"/>
          </a:xfrm>
        </p:spPr>
        <p:txBody>
          <a:bodyPr>
            <a:noAutofit/>
          </a:bodyPr>
          <a:lstStyle/>
          <a:p>
            <a:pPr algn="just">
              <a:buFont typeface="Wingdings" pitchFamily="2" charset="2"/>
              <a:buChar char="v"/>
            </a:pPr>
            <a:r>
              <a:rPr lang="en-US" sz="2400" dirty="0" smtClean="0">
                <a:latin typeface="Georgia" pitchFamily="18" charset="0"/>
                <a:cs typeface="Arial" pitchFamily="34" charset="0"/>
              </a:rPr>
              <a:t>The State Finance Commission for making its recommendations, need to study in depth various crucial indicators of all the entire Local Bodies in Assam including its size, population, resources, sources of revenues, expenditures, staff position, best practices adopted for accounting, procuring, various developmental activities undertaken by the LBs, services rendered to the citizen etc. </a:t>
            </a:r>
          </a:p>
          <a:p>
            <a:pPr algn="just">
              <a:buFont typeface="Wingdings" pitchFamily="2" charset="2"/>
              <a:buChar char="v"/>
            </a:pPr>
            <a:r>
              <a:rPr lang="en-US" sz="2400" dirty="0" smtClean="0">
                <a:latin typeface="Georgia" pitchFamily="18" charset="0"/>
                <a:cs typeface="Arial" pitchFamily="34" charset="0"/>
              </a:rPr>
              <a:t>For collecting all these information, generally Commission adopts the standard practice of circulating Questionnaire, visit to various Local Bodies, Interaction at different levels etc.</a:t>
            </a:r>
          </a:p>
          <a:p>
            <a:pPr algn="just">
              <a:buFont typeface="Wingdings" pitchFamily="2" charset="2"/>
              <a:buChar char="v"/>
            </a:pPr>
            <a:r>
              <a:rPr lang="en-US" sz="2400" dirty="0" smtClean="0">
                <a:latin typeface="Georgia" pitchFamily="18" charset="0"/>
                <a:cs typeface="Arial" pitchFamily="34" charset="0"/>
              </a:rPr>
              <a:t>Accordingly, Finance (EA) Department have circulated questionnaires to all Local Bodies and also uploaded the same in the </a:t>
            </a:r>
            <a:r>
              <a:rPr lang="en-US" sz="2400" i="1" dirty="0" smtClean="0">
                <a:latin typeface="Georgia" pitchFamily="18" charset="0"/>
                <a:cs typeface="Arial" pitchFamily="34" charset="0"/>
              </a:rPr>
              <a:t>7</a:t>
            </a:r>
            <a:r>
              <a:rPr lang="en-US" sz="2400" i="1" baseline="30000" dirty="0" smtClean="0">
                <a:latin typeface="Georgia" pitchFamily="18" charset="0"/>
                <a:cs typeface="Arial" pitchFamily="34" charset="0"/>
              </a:rPr>
              <a:t>th</a:t>
            </a:r>
            <a:r>
              <a:rPr lang="en-US" sz="2400" i="1" dirty="0" smtClean="0">
                <a:latin typeface="Georgia" pitchFamily="18" charset="0"/>
                <a:cs typeface="Arial" pitchFamily="34" charset="0"/>
              </a:rPr>
              <a:t> ASFC page in Finance </a:t>
            </a:r>
            <a:r>
              <a:rPr lang="en-US" sz="2400" i="1" dirty="0" err="1" smtClean="0">
                <a:latin typeface="Georgia" pitchFamily="18" charset="0"/>
                <a:cs typeface="Arial" pitchFamily="34" charset="0"/>
              </a:rPr>
              <a:t>Deptt.’s</a:t>
            </a:r>
            <a:r>
              <a:rPr lang="en-US" sz="2400" i="1" dirty="0" smtClean="0">
                <a:latin typeface="Georgia" pitchFamily="18" charset="0"/>
                <a:cs typeface="Arial" pitchFamily="34" charset="0"/>
              </a:rPr>
              <a:t> website</a:t>
            </a:r>
            <a:r>
              <a:rPr lang="en-US" sz="2400" dirty="0" smtClean="0">
                <a:latin typeface="Georgia" pitchFamily="18" charset="0"/>
                <a:cs typeface="Arial" pitchFamily="34" charset="0"/>
              </a:rPr>
              <a:t>. </a:t>
            </a:r>
          </a:p>
          <a:p>
            <a:pPr algn="just">
              <a:buFont typeface="Wingdings" pitchFamily="2" charset="2"/>
              <a:buChar char="v"/>
            </a:pPr>
            <a:r>
              <a:rPr lang="en-US" sz="2400" b="1" i="1" dirty="0" smtClean="0">
                <a:latin typeface="Georgia" pitchFamily="18" charset="0"/>
                <a:cs typeface="Arial" pitchFamily="34" charset="0"/>
              </a:rPr>
              <a:t>Since the Commission shall make its report available to the Governor of Assam by </a:t>
            </a:r>
            <a:r>
              <a:rPr lang="en-US" sz="2400" b="1" i="1" u="sng" dirty="0" smtClean="0">
                <a:latin typeface="Georgia" pitchFamily="18" charset="0"/>
                <a:cs typeface="Arial" pitchFamily="34" charset="0"/>
              </a:rPr>
              <a:t>16</a:t>
            </a:r>
            <a:r>
              <a:rPr lang="en-US" sz="2400" b="1" i="1" u="sng" baseline="30000" dirty="0" smtClean="0">
                <a:latin typeface="Georgia" pitchFamily="18" charset="0"/>
                <a:cs typeface="Arial" pitchFamily="34" charset="0"/>
              </a:rPr>
              <a:t>th</a:t>
            </a:r>
            <a:r>
              <a:rPr lang="en-US" sz="2400" b="1" i="1" u="sng" dirty="0" smtClean="0">
                <a:latin typeface="Georgia" pitchFamily="18" charset="0"/>
                <a:cs typeface="Arial" pitchFamily="34" charset="0"/>
              </a:rPr>
              <a:t> December, 2024</a:t>
            </a:r>
            <a:r>
              <a:rPr lang="en-US" sz="2400" b="1" i="1" dirty="0" smtClean="0">
                <a:latin typeface="Georgia" pitchFamily="18" charset="0"/>
                <a:cs typeface="Arial" pitchFamily="34" charset="0"/>
              </a:rPr>
              <a:t>, it is crucial to have all required information within stipulated time for smooth functioning of the works of the Commission</a:t>
            </a:r>
            <a:r>
              <a:rPr lang="en-US" sz="2400" b="1" dirty="0" smtClean="0">
                <a:latin typeface="Georgia" pitchFamily="18" charset="0"/>
                <a:cs typeface="Arial" pitchFamily="34" charset="0"/>
              </a:rPr>
              <a:t>.    </a:t>
            </a:r>
            <a:endParaRPr lang="en-US" sz="2400" dirty="0">
              <a:latin typeface="Georgia" pitchFamily="18"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487" y="228600"/>
            <a:ext cx="11734800" cy="6507167"/>
          </a:xfrm>
        </p:spPr>
        <p:txBody>
          <a:bodyPr anchor="ctr">
            <a:normAutofit/>
          </a:bodyPr>
          <a:lstStyle/>
          <a:p>
            <a:pPr algn="ctr">
              <a:buNone/>
            </a:pPr>
            <a:r>
              <a:rPr lang="en-US" sz="5400" b="1" i="1" dirty="0" smtClean="0">
                <a:solidFill>
                  <a:srgbClr val="002060"/>
                </a:solidFill>
                <a:latin typeface="Arial" pitchFamily="34" charset="0"/>
                <a:cs typeface="Arial" pitchFamily="34" charset="0"/>
              </a:rPr>
              <a:t>Questionnaire of 7</a:t>
            </a:r>
            <a:r>
              <a:rPr lang="en-US" sz="5400" b="1" i="1" baseline="30000" dirty="0" smtClean="0">
                <a:solidFill>
                  <a:srgbClr val="002060"/>
                </a:solidFill>
                <a:latin typeface="Arial" pitchFamily="34" charset="0"/>
                <a:cs typeface="Arial" pitchFamily="34" charset="0"/>
              </a:rPr>
              <a:t>th</a:t>
            </a:r>
            <a:r>
              <a:rPr lang="en-US" sz="5400" b="1" i="1" dirty="0" smtClean="0">
                <a:solidFill>
                  <a:srgbClr val="002060"/>
                </a:solidFill>
                <a:latin typeface="Arial" pitchFamily="34" charset="0"/>
                <a:cs typeface="Arial" pitchFamily="34" charset="0"/>
              </a:rPr>
              <a:t> Assam State Finance Commission to Urban Local Bodies (</a:t>
            </a:r>
            <a:r>
              <a:rPr lang="en-US" sz="5400" b="1" i="1" dirty="0" smtClean="0">
                <a:solidFill>
                  <a:srgbClr val="002060"/>
                </a:solidFill>
                <a:latin typeface="Arial" pitchFamily="34" charset="0"/>
                <a:cs typeface="Arial" pitchFamily="34" charset="0"/>
                <a:hlinkClick r:id="rId2" action="ppaction://hlinkfile"/>
              </a:rPr>
              <a:t>Link</a:t>
            </a:r>
            <a:r>
              <a:rPr lang="en-US" sz="5400" b="1" i="1" dirty="0" smtClean="0">
                <a:solidFill>
                  <a:srgbClr val="002060"/>
                </a:solidFill>
                <a:latin typeface="Arial" pitchFamily="34" charset="0"/>
                <a:cs typeface="Arial" pitchFamily="34" charset="0"/>
              </a:rPr>
              <a:t>)</a:t>
            </a:r>
            <a:endParaRPr lang="en-US" sz="5400" b="1" i="1" dirty="0">
              <a:solidFill>
                <a:srgbClr val="002060"/>
              </a:solidFill>
              <a:latin typeface="Arial" pitchFamily="34" charset="0"/>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30" y="11148"/>
            <a:ext cx="11989456" cy="467824"/>
          </a:xfrm>
        </p:spPr>
        <p:txBody>
          <a:bodyPr anchor="t">
            <a:noAutofit/>
          </a:bodyPr>
          <a:lstStyle/>
          <a:p>
            <a:r>
              <a:rPr lang="en-US" sz="3200" b="1" dirty="0" smtClean="0">
                <a:effectLst>
                  <a:outerShdw blurRad="38100" dist="38100" dir="2700000" algn="tl">
                    <a:srgbClr val="000000">
                      <a:alpha val="43137"/>
                    </a:srgbClr>
                  </a:outerShdw>
                </a:effectLst>
                <a:latin typeface="Arial" pitchFamily="34" charset="0"/>
                <a:cs typeface="Arial" pitchFamily="34" charset="0"/>
              </a:rPr>
              <a:t>PART I: GENERAL INFORMATION</a:t>
            </a:r>
            <a:endParaRPr lang="en-US"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139229" y="549030"/>
          <a:ext cx="11849570" cy="6200110"/>
        </p:xfrm>
        <a:graphic>
          <a:graphicData uri="http://schemas.openxmlformats.org/drawingml/2006/table">
            <a:tbl>
              <a:tblPr/>
              <a:tblGrid>
                <a:gridCol w="669732"/>
                <a:gridCol w="458236"/>
                <a:gridCol w="5498859"/>
                <a:gridCol w="1584714"/>
                <a:gridCol w="2432441"/>
                <a:gridCol w="1205588"/>
              </a:tblGrid>
              <a:tr h="412734">
                <a:tc gridSpan="6">
                  <a:txBody>
                    <a:bodyPr/>
                    <a:lstStyle/>
                    <a:p>
                      <a:pPr algn="l" fontAlgn="t"/>
                      <a:r>
                        <a:rPr lang="en-US" sz="1800" b="1" i="0" u="none" strike="noStrike" dirty="0" smtClean="0">
                          <a:latin typeface="Arial"/>
                        </a:rPr>
                        <a:t>            </a:t>
                      </a:r>
                      <a:r>
                        <a:rPr lang="en-US" sz="2000" b="1" i="0" u="none" strike="noStrike" dirty="0" smtClean="0">
                          <a:latin typeface="Arial"/>
                        </a:rPr>
                        <a:t>GENERAL</a:t>
                      </a:r>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pPr algn="l" fontAlgn="t"/>
                      <a:endParaRPr lang="en-US" sz="1800" b="0"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78340">
                <a:tc>
                  <a:txBody>
                    <a:bodyPr/>
                    <a:lstStyle/>
                    <a:p>
                      <a:pPr algn="ctr" fontAlgn="t"/>
                      <a:r>
                        <a:rPr lang="en-US" sz="1800" b="1" i="0" u="none" strike="noStrike" dirty="0">
                          <a:latin typeface="Arial"/>
                        </a:rPr>
                        <a:t>1</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Name of ULB</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78340">
                <a:tc>
                  <a:txBody>
                    <a:bodyPr/>
                    <a:lstStyle/>
                    <a:p>
                      <a:pPr algn="ctr" fontAlgn="t"/>
                      <a:r>
                        <a:rPr lang="en-US" sz="1800" b="1" i="0" u="none" strike="noStrike" dirty="0">
                          <a:latin typeface="Arial"/>
                        </a:rPr>
                        <a:t>2</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Grade of ULB</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78340">
                <a:tc>
                  <a:txBody>
                    <a:bodyPr/>
                    <a:lstStyle/>
                    <a:p>
                      <a:pPr algn="ctr" fontAlgn="t"/>
                      <a:r>
                        <a:rPr lang="en-US" sz="1800" b="1" i="0" u="none" strike="noStrike">
                          <a:latin typeface="Arial"/>
                        </a:rPr>
                        <a:t>3</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District in which the ULB is located</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641082">
                <a:tc>
                  <a:txBody>
                    <a:bodyPr/>
                    <a:lstStyle/>
                    <a:p>
                      <a:pPr algn="ctr" fontAlgn="t"/>
                      <a:r>
                        <a:rPr lang="en-US" sz="1800" b="1" i="0" u="none" strike="noStrike">
                          <a:latin typeface="Arial"/>
                        </a:rPr>
                        <a:t>4</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Town Planning Jurisdiction  (Tick the relevant box)</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0" i="0" u="none" strike="noStrike" dirty="0">
                          <a:latin typeface="Arial"/>
                        </a:rPr>
                        <a:t>GMDA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Single Local Development Authority</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Composite LDA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0703">
                <a:tc>
                  <a:txBody>
                    <a:bodyPr/>
                    <a:lstStyle/>
                    <a:p>
                      <a:pPr algn="ctr" fontAlgn="t"/>
                      <a:r>
                        <a:rPr lang="en-US" sz="1800" b="1" i="0" u="none" strike="noStrike">
                          <a:latin typeface="Arial"/>
                        </a:rPr>
                        <a:t>5</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Name of the Local Development Authority</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21015">
                <a:tc>
                  <a:txBody>
                    <a:bodyPr/>
                    <a:lstStyle/>
                    <a:p>
                      <a:pPr algn="ctr" fontAlgn="t"/>
                      <a:r>
                        <a:rPr lang="en-US" sz="1800" b="1" i="0" u="none" strike="noStrike">
                          <a:latin typeface="Arial"/>
                        </a:rPr>
                        <a:t>6</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Demography- 2011 Census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0" i="0" u="none" strike="noStrike">
                          <a:latin typeface="Arial"/>
                        </a:rPr>
                        <a:t>Male</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Female</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Total</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479">
                <a:tc>
                  <a:txBody>
                    <a:bodyPr/>
                    <a:lstStyle/>
                    <a:p>
                      <a:pPr algn="ctr" fontAlgn="t"/>
                      <a:r>
                        <a:rPr lang="en-US" sz="1800" b="1"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Total Population</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875">
                <a:tc>
                  <a:txBody>
                    <a:bodyPr/>
                    <a:lstStyle/>
                    <a:p>
                      <a:pPr algn="ctr" fontAlgn="t"/>
                      <a:r>
                        <a:rPr lang="en-US" sz="1800" b="1"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S.C/ S.T Population</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6875">
                <a:tc>
                  <a:txBody>
                    <a:bodyPr/>
                    <a:lstStyle/>
                    <a:p>
                      <a:pPr algn="ctr" fontAlgn="t"/>
                      <a:r>
                        <a:rPr lang="en-US" sz="1800" b="1" i="0" u="none" strike="noStrike">
                          <a:latin typeface="Arial"/>
                        </a:rPr>
                        <a:t>7</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Date of last election held</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2479">
                <a:tc>
                  <a:txBody>
                    <a:bodyPr/>
                    <a:lstStyle/>
                    <a:p>
                      <a:pPr algn="ctr" fontAlgn="t"/>
                      <a:r>
                        <a:rPr lang="en-US" sz="1800" b="1" i="0" u="none" strike="noStrike">
                          <a:latin typeface="Arial"/>
                        </a:rPr>
                        <a:t>8</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Slum information</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0" i="0" u="none" strike="noStrike" dirty="0">
                          <a:latin typeface="Arial"/>
                        </a:rPr>
                        <a:t>Year of survey</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Numbers</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0703">
                <a:tc>
                  <a:txBody>
                    <a:bodyPr/>
                    <a:lstStyle/>
                    <a:p>
                      <a:pPr algn="ctr" fontAlgn="t"/>
                      <a:r>
                        <a:rPr lang="en-US" sz="1800" b="1"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No. of slums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0703">
                <a:tc>
                  <a:txBody>
                    <a:bodyPr/>
                    <a:lstStyle/>
                    <a:p>
                      <a:pPr algn="ctr" fontAlgn="t"/>
                      <a:r>
                        <a:rPr lang="en-US" sz="1800" b="1"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Total slum population (</a:t>
                      </a:r>
                      <a:r>
                        <a:rPr lang="en-US" sz="1800" b="0" i="0" u="none" strike="noStrike" dirty="0" smtClean="0">
                          <a:latin typeface="Arial"/>
                        </a:rPr>
                        <a:t>2001</a:t>
                      </a:r>
                      <a:r>
                        <a:rPr lang="en-US" sz="1800" b="0" i="0" u="none" strike="noStrike" dirty="0">
                          <a:latin typeface="Arial"/>
                        </a:rPr>
                        <a:t>)</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2834">
                <a:tc>
                  <a:txBody>
                    <a:bodyPr/>
                    <a:lstStyle/>
                    <a:p>
                      <a:pPr algn="ctr" fontAlgn="t"/>
                      <a:r>
                        <a:rPr lang="en-US" sz="1800" b="1" i="0" u="none" strike="noStrike">
                          <a:latin typeface="Arial"/>
                        </a:rPr>
                        <a:t>9</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Urban poor: Population below poverty line (2004 Survey)</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l" fontAlgn="t"/>
                      <a:r>
                        <a:rPr lang="en-US" sz="1800" b="1" i="0" u="none" strike="noStrike" dirty="0">
                          <a:latin typeface="Arial"/>
                        </a:rPr>
                        <a:t> Population: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35536">
                <a:tc>
                  <a:txBody>
                    <a:bodyPr/>
                    <a:lstStyle/>
                    <a:p>
                      <a:pPr algn="ctr" fontAlgn="t"/>
                      <a:r>
                        <a:rPr lang="en-US" sz="1800" b="1" i="0" u="none" strike="noStrike">
                          <a:latin typeface="Arial"/>
                        </a:rPr>
                        <a:t>10</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Current Area of  the ULB (in  Sq. Km)</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3">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35536">
                <a:tc>
                  <a:txBody>
                    <a:bodyPr/>
                    <a:lstStyle/>
                    <a:p>
                      <a:pPr algn="ctr" fontAlgn="t"/>
                      <a:r>
                        <a:rPr lang="en-US" sz="1800" b="1" i="0" u="none" strike="noStrike">
                          <a:latin typeface="Arial"/>
                        </a:rPr>
                        <a:t>11</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Average Floating Population per day (Nos.)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3">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335536">
                <a:tc>
                  <a:txBody>
                    <a:bodyPr/>
                    <a:lstStyle/>
                    <a:p>
                      <a:pPr algn="ctr" fontAlgn="t"/>
                      <a:r>
                        <a:rPr lang="en-US" sz="1800" b="1" i="0" u="none" strike="noStrike">
                          <a:latin typeface="Arial"/>
                        </a:rPr>
                        <a:t>12</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Extent of vacant Govt. Land within ULB (Sq. m)</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3">
                  <a:txBody>
                    <a:bodyPr/>
                    <a:lstStyle/>
                    <a:p>
                      <a:pPr algn="ctr"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b"/>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ctr"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Line 4"/>
          <p:cNvSpPr>
            <a:spLocks noChangeShapeType="1"/>
          </p:cNvSpPr>
          <p:nvPr/>
        </p:nvSpPr>
        <p:spPr bwMode="auto">
          <a:xfrm>
            <a:off x="2286000" y="6381750"/>
            <a:ext cx="0" cy="0"/>
          </a:xfrm>
          <a:prstGeom prst="line">
            <a:avLst/>
          </a:prstGeom>
          <a:noFill/>
          <a:ln w="9360">
            <a:solidFill>
              <a:srgbClr val="000000"/>
            </a:solidFill>
            <a:round/>
            <a:headEnd/>
            <a:tailEnd/>
          </a:ln>
        </p:spPr>
      </p:sp>
      <p:sp>
        <p:nvSpPr>
          <p:cNvPr id="6" name="Line 5"/>
          <p:cNvSpPr>
            <a:spLocks noChangeShapeType="1"/>
          </p:cNvSpPr>
          <p:nvPr/>
        </p:nvSpPr>
        <p:spPr bwMode="auto">
          <a:xfrm>
            <a:off x="3181350" y="6381750"/>
            <a:ext cx="0" cy="0"/>
          </a:xfrm>
          <a:prstGeom prst="line">
            <a:avLst/>
          </a:prstGeom>
          <a:noFill/>
          <a:ln w="9360">
            <a:solidFill>
              <a:srgbClr val="000000"/>
            </a:solidFill>
            <a:round/>
            <a:headEnd/>
            <a:tailEnd/>
          </a:ln>
        </p:spPr>
      </p:sp>
      <p:sp>
        <p:nvSpPr>
          <p:cNvPr id="7" name="Line 6"/>
          <p:cNvSpPr>
            <a:spLocks noChangeShapeType="1"/>
          </p:cNvSpPr>
          <p:nvPr/>
        </p:nvSpPr>
        <p:spPr bwMode="auto">
          <a:xfrm>
            <a:off x="4029075" y="6381750"/>
            <a:ext cx="0" cy="0"/>
          </a:xfrm>
          <a:prstGeom prst="line">
            <a:avLst/>
          </a:prstGeom>
          <a:noFill/>
          <a:ln w="9360">
            <a:solidFill>
              <a:srgbClr val="000000"/>
            </a:solidFill>
            <a:round/>
            <a:headEnd/>
            <a:tailEnd/>
          </a:ln>
        </p:spPr>
      </p:sp>
      <p:sp>
        <p:nvSpPr>
          <p:cNvPr id="8" name="Line 7"/>
          <p:cNvSpPr>
            <a:spLocks noChangeShapeType="1"/>
          </p:cNvSpPr>
          <p:nvPr/>
        </p:nvSpPr>
        <p:spPr bwMode="auto">
          <a:xfrm>
            <a:off x="4895850" y="6381750"/>
            <a:ext cx="0" cy="0"/>
          </a:xfrm>
          <a:prstGeom prst="line">
            <a:avLst/>
          </a:prstGeom>
          <a:noFill/>
          <a:ln w="9360">
            <a:solidFill>
              <a:srgbClr val="000000"/>
            </a:solidFill>
            <a:round/>
            <a:headEnd/>
            <a:tailEnd/>
          </a:ln>
        </p:spPr>
      </p:sp>
      <p:sp>
        <p:nvSpPr>
          <p:cNvPr id="9" name="Line 8"/>
          <p:cNvSpPr>
            <a:spLocks noChangeShapeType="1"/>
          </p:cNvSpPr>
          <p:nvPr/>
        </p:nvSpPr>
        <p:spPr bwMode="auto">
          <a:xfrm>
            <a:off x="5848350" y="6381750"/>
            <a:ext cx="0" cy="0"/>
          </a:xfrm>
          <a:prstGeom prst="line">
            <a:avLst/>
          </a:prstGeom>
          <a:noFill/>
          <a:ln w="9360">
            <a:solidFill>
              <a:srgbClr val="000000"/>
            </a:solidFill>
            <a:round/>
            <a:headEnd/>
            <a:tailEnd/>
          </a:ln>
        </p:spPr>
      </p:sp>
      <p:sp>
        <p:nvSpPr>
          <p:cNvPr id="10" name="Line 9"/>
          <p:cNvSpPr>
            <a:spLocks noChangeShapeType="1"/>
          </p:cNvSpPr>
          <p:nvPr/>
        </p:nvSpPr>
        <p:spPr bwMode="auto">
          <a:xfrm>
            <a:off x="6705600" y="6381750"/>
            <a:ext cx="0" cy="0"/>
          </a:xfrm>
          <a:prstGeom prst="line">
            <a:avLst/>
          </a:prstGeom>
          <a:noFill/>
          <a:ln w="9360">
            <a:solidFill>
              <a:srgbClr val="000000"/>
            </a:solidFill>
            <a:round/>
            <a:headEnd/>
            <a:tailEnd/>
          </a:ln>
        </p:spPr>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895" y="40176"/>
            <a:ext cx="12041320" cy="475639"/>
          </a:xfrm>
        </p:spPr>
        <p:txBody>
          <a:bodyPr>
            <a:normAutofit fontScale="90000"/>
          </a:bodyPr>
          <a:lstStyle/>
          <a:p>
            <a:pPr algn="l"/>
            <a:r>
              <a:rPr lang="en-US" sz="3600" b="1" i="1" dirty="0" err="1" smtClean="0">
                <a:effectLst>
                  <a:outerShdw blurRad="38100" dist="38100" dir="2700000" algn="tl">
                    <a:srgbClr val="000000">
                      <a:alpha val="43137"/>
                    </a:srgbClr>
                  </a:outerShdw>
                </a:effectLst>
                <a:latin typeface="Arial" pitchFamily="34" charset="0"/>
                <a:cs typeface="Arial" pitchFamily="34" charset="0"/>
              </a:rPr>
              <a:t>Contd</a:t>
            </a:r>
            <a:r>
              <a:rPr lang="en-US" sz="3600" b="1" i="1" dirty="0" smtClean="0">
                <a:effectLst>
                  <a:outerShdw blurRad="38100" dist="38100" dir="2700000" algn="tl">
                    <a:srgbClr val="000000">
                      <a:alpha val="43137"/>
                    </a:srgbClr>
                  </a:outerShdw>
                </a:effectLst>
                <a:latin typeface="Arial" pitchFamily="34" charset="0"/>
                <a:cs typeface="Arial" pitchFamily="34" charset="0"/>
              </a:rPr>
              <a:t>…</a:t>
            </a:r>
            <a:endParaRPr lang="en-US" b="1" i="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78432" y="469000"/>
          <a:ext cx="11999268" cy="6293749"/>
        </p:xfrm>
        <a:graphic>
          <a:graphicData uri="http://schemas.openxmlformats.org/drawingml/2006/table">
            <a:tbl>
              <a:tblPr/>
              <a:tblGrid>
                <a:gridCol w="811611"/>
                <a:gridCol w="545739"/>
                <a:gridCol w="6548873"/>
                <a:gridCol w="2350877"/>
                <a:gridCol w="1742168"/>
              </a:tblGrid>
              <a:tr h="319314">
                <a:tc rowSpan="8">
                  <a:txBody>
                    <a:bodyPr/>
                    <a:lstStyle/>
                    <a:p>
                      <a:pPr algn="ctr" fontAlgn="b"/>
                      <a:r>
                        <a:rPr lang="en-US" sz="1800" b="1" i="0" u="none" strike="noStrike" dirty="0" smtClean="0">
                          <a:latin typeface="Arial"/>
                        </a:rPr>
                        <a:t>13</a:t>
                      </a:r>
                      <a:endParaRPr lang="en-US" sz="1800" b="1" i="0" u="none" strike="noStrike" dirty="0">
                        <a:latin typeface="Arial"/>
                      </a:endParaRPr>
                    </a:p>
                    <a:p>
                      <a:pPr algn="ctr" fontAlgn="t"/>
                      <a:r>
                        <a:rPr lang="en-US" sz="1800" b="1" i="0" u="none" strike="noStrike" dirty="0">
                          <a:latin typeface="Arial"/>
                        </a:rPr>
                        <a:t> </a:t>
                      </a:r>
                    </a:p>
                    <a:p>
                      <a:pPr algn="ctr" fontAlgn="t"/>
                      <a:r>
                        <a:rPr lang="en-US" sz="1800" b="1"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t"/>
                      <a:r>
                        <a:rPr lang="en-IN" sz="1800" b="0" i="0" u="none" strike="noStrike" dirty="0">
                          <a:latin typeface="Arial"/>
                        </a:rPr>
                        <a:t>Details of encroachments and action taken for eviction / levying licence fee</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319314">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Total Area under encroachment</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14">
                <a:tc vMerge="1">
                  <a:txBody>
                    <a:bodyPr/>
                    <a:lstStyle/>
                    <a:p>
                      <a:endParaRPr lang="en-US"/>
                    </a:p>
                  </a:txBody>
                  <a:tcPr/>
                </a:tc>
                <a:tc>
                  <a:txBody>
                    <a:bodyPr/>
                    <a:lstStyle/>
                    <a:p>
                      <a:pPr algn="ctr" fontAlgn="t"/>
                      <a:r>
                        <a:rPr lang="en-US" sz="1800" b="0" i="0" u="none" strike="noStrike" dirty="0" smtClean="0">
                          <a:latin typeface="Arial"/>
                        </a:rPr>
                        <a:t>b</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strike="noStrike" dirty="0" smtClean="0">
                          <a:solidFill>
                            <a:srgbClr val="000000"/>
                          </a:solidFill>
                          <a:latin typeface="Arial"/>
                          <a:cs typeface="Arial"/>
                        </a:rPr>
                        <a:t>T.S./ Plot No. </a:t>
                      </a:r>
                      <a:endParaRPr lang="en-US" sz="1800" b="0" i="0" u="none" strike="noStrike" dirty="0">
                        <a:latin typeface="Arial"/>
                      </a:endParaRP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14">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smtClean="0">
                          <a:latin typeface="Arial"/>
                        </a:rPr>
                        <a:t>c</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Classification</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14">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smtClean="0">
                          <a:latin typeface="Arial"/>
                        </a:rPr>
                        <a:t>d</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Type of encroachment</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14">
                <a:tc vMerge="1">
                  <a:txBody>
                    <a:bodyPr/>
                    <a:lstStyle/>
                    <a:p>
                      <a:endParaRPr lang="en-US"/>
                    </a:p>
                  </a:txBody>
                  <a:tcPr/>
                </a:tc>
                <a:tc>
                  <a:txBody>
                    <a:bodyPr/>
                    <a:lstStyle/>
                    <a:p>
                      <a:pPr algn="ctr" fontAlgn="t"/>
                      <a:r>
                        <a:rPr lang="en-US" sz="1800" b="0" i="0" u="none" strike="noStrike" dirty="0" smtClean="0">
                          <a:latin typeface="Arial"/>
                        </a:rPr>
                        <a:t>e</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strike="noStrike" dirty="0" smtClean="0">
                          <a:solidFill>
                            <a:srgbClr val="000000"/>
                          </a:solidFill>
                          <a:latin typeface="Arial"/>
                          <a:cs typeface="Arial"/>
                        </a:rPr>
                        <a:t>Levying of License fee</a:t>
                      </a:r>
                      <a:endParaRPr lang="en-US" sz="1800" b="0" i="0" u="none" strike="noStrike" dirty="0">
                        <a:latin typeface="Arial"/>
                      </a:endParaRP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319314">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smtClean="0">
                          <a:latin typeface="Arial"/>
                        </a:rPr>
                        <a:t>f</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Action taken for eviction, if any</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9314">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smtClean="0">
                          <a:latin typeface="Arial"/>
                        </a:rPr>
                        <a:t>g</a:t>
                      </a:r>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Remarks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4543">
                <a:tc rowSpan="3">
                  <a:txBody>
                    <a:bodyPr/>
                    <a:lstStyle/>
                    <a:p>
                      <a:pPr algn="ctr" fontAlgn="t"/>
                      <a:r>
                        <a:rPr lang="en-US" sz="1800" b="1" i="0" u="none" strike="noStrike" dirty="0">
                          <a:latin typeface="Arial"/>
                        </a:rPr>
                        <a:t>14</a:t>
                      </a:r>
                    </a:p>
                    <a:p>
                      <a:pPr algn="ctr" fontAlgn="t"/>
                      <a:r>
                        <a:rPr lang="en-US" sz="1800" b="1" i="0" u="none" strike="noStrike" dirty="0">
                          <a:latin typeface="Arial"/>
                        </a:rPr>
                        <a:t> </a:t>
                      </a:r>
                    </a:p>
                    <a:p>
                      <a:pPr algn="ctr" fontAlgn="t"/>
                      <a:r>
                        <a:rPr lang="en-US" sz="1800" b="1"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Whether the retrieved lands have been put to use?</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t"/>
                      <a:r>
                        <a:rPr lang="en-US" sz="1800" b="0" i="0" u="none" strike="noStrike" dirty="0">
                          <a:latin typeface="Arial"/>
                        </a:rPr>
                        <a:t>YES</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NO</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9692">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If yes, Income derived from retrieved lands (Rs. in thousands)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If No, reasons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677012">
                <a:tc>
                  <a:txBody>
                    <a:bodyPr/>
                    <a:lstStyle/>
                    <a:p>
                      <a:pPr algn="ctr" fontAlgn="t"/>
                      <a:r>
                        <a:rPr lang="en-US" sz="1800" b="1" i="0" u="none" strike="noStrike" dirty="0">
                          <a:latin typeface="Arial"/>
                        </a:rPr>
                        <a:t>15</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IN" sz="1800" b="0" i="0" u="none" strike="noStrike" dirty="0">
                          <a:latin typeface="Arial"/>
                        </a:rPr>
                        <a:t>Income derived through license fee collected from unobjectionable encroachments (Rs. in thousands)</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rowSpan="5">
                  <a:txBody>
                    <a:bodyPr/>
                    <a:lstStyle/>
                    <a:p>
                      <a:pPr algn="ctr" fontAlgn="t"/>
                      <a:r>
                        <a:rPr lang="en-US" sz="1800" b="1" i="0" u="none" strike="noStrike" dirty="0">
                          <a:latin typeface="Arial"/>
                        </a:rPr>
                        <a:t>16</a:t>
                      </a:r>
                    </a:p>
                    <a:p>
                      <a:pPr algn="ctr" fontAlgn="t"/>
                      <a:r>
                        <a:rPr lang="en-US" sz="1800" b="1" i="0" u="none" strike="noStrike" dirty="0">
                          <a:latin typeface="Arial"/>
                        </a:rPr>
                        <a:t> </a:t>
                      </a:r>
                    </a:p>
                    <a:p>
                      <a:pPr algn="ctr" fontAlgn="t"/>
                      <a:r>
                        <a:rPr lang="en-US" sz="1800" b="1" i="0" u="none" strike="noStrike" dirty="0">
                          <a:latin typeface="Arial"/>
                        </a:rPr>
                        <a:t> </a:t>
                      </a:r>
                    </a:p>
                    <a:p>
                      <a:pPr algn="ctr" fontAlgn="t"/>
                      <a:r>
                        <a:rPr lang="en-US" sz="1800" b="1" i="0" u="none" strike="noStrike" dirty="0">
                          <a:latin typeface="Arial"/>
                        </a:rPr>
                        <a:t> </a:t>
                      </a:r>
                    </a:p>
                    <a:p>
                      <a:pPr algn="ctr" fontAlgn="t"/>
                      <a:r>
                        <a:rPr lang="en-US" sz="1800" b="1"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Status of Accounts &amp; Audit </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Authority for maintenance of account</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Authority for conduct of audit</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iii</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Latest year </a:t>
                      </a:r>
                      <a:r>
                        <a:rPr lang="en-IN" sz="1800" b="0" i="0" u="none" strike="noStrike" dirty="0" err="1">
                          <a:latin typeface="Arial"/>
                        </a:rPr>
                        <a:t>upto</a:t>
                      </a:r>
                      <a:r>
                        <a:rPr lang="en-IN" sz="1800" b="0" i="0" u="none" strike="noStrike" dirty="0">
                          <a:latin typeface="Arial"/>
                        </a:rPr>
                        <a:t> which accounts maintained</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84665">
                <a:tc vMerge="1">
                  <a:txBody>
                    <a:bodyPr/>
                    <a:lstStyle/>
                    <a:p>
                      <a:pPr algn="ctr" fontAlgn="t"/>
                      <a:endParaRPr lang="en-US" sz="1800" b="1" i="0" u="none" strike="noStrike" dirty="0">
                        <a:latin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iv</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IN" sz="1800" b="0" i="0" u="none" strike="noStrike" dirty="0">
                          <a:latin typeface="Arial"/>
                        </a:rPr>
                        <a:t>Latest year </a:t>
                      </a:r>
                      <a:r>
                        <a:rPr lang="en-IN" sz="1800" b="0" i="0" u="none" strike="noStrike" dirty="0" err="1">
                          <a:latin typeface="Arial"/>
                        </a:rPr>
                        <a:t>upto</a:t>
                      </a:r>
                      <a:r>
                        <a:rPr lang="en-IN" sz="1800" b="0" i="0" u="none" strike="noStrike" dirty="0">
                          <a:latin typeface="Arial"/>
                        </a:rPr>
                        <a:t> which audit completed</a:t>
                      </a:r>
                    </a:p>
                  </a:txBody>
                  <a:tcPr marL="7200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0" marR="0"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6" name="Line 4"/>
          <p:cNvSpPr>
            <a:spLocks noChangeShapeType="1"/>
          </p:cNvSpPr>
          <p:nvPr/>
        </p:nvSpPr>
        <p:spPr bwMode="auto">
          <a:xfrm>
            <a:off x="2286000" y="6381750"/>
            <a:ext cx="0" cy="0"/>
          </a:xfrm>
          <a:prstGeom prst="line">
            <a:avLst/>
          </a:prstGeom>
          <a:noFill/>
          <a:ln w="9360">
            <a:solidFill>
              <a:srgbClr val="000000"/>
            </a:solidFill>
            <a:round/>
            <a:headEnd/>
            <a:tailEnd/>
          </a:ln>
        </p:spPr>
      </p:sp>
      <p:sp>
        <p:nvSpPr>
          <p:cNvPr id="7" name="Line 5"/>
          <p:cNvSpPr>
            <a:spLocks noChangeShapeType="1"/>
          </p:cNvSpPr>
          <p:nvPr/>
        </p:nvSpPr>
        <p:spPr bwMode="auto">
          <a:xfrm>
            <a:off x="3181350" y="6381750"/>
            <a:ext cx="0" cy="0"/>
          </a:xfrm>
          <a:prstGeom prst="line">
            <a:avLst/>
          </a:prstGeom>
          <a:noFill/>
          <a:ln w="9360">
            <a:solidFill>
              <a:srgbClr val="000000"/>
            </a:solidFill>
            <a:round/>
            <a:headEnd/>
            <a:tailEnd/>
          </a:ln>
        </p:spPr>
      </p:sp>
      <p:sp>
        <p:nvSpPr>
          <p:cNvPr id="8" name="Line 6"/>
          <p:cNvSpPr>
            <a:spLocks noChangeShapeType="1"/>
          </p:cNvSpPr>
          <p:nvPr/>
        </p:nvSpPr>
        <p:spPr bwMode="auto">
          <a:xfrm>
            <a:off x="4029075" y="6381750"/>
            <a:ext cx="0" cy="0"/>
          </a:xfrm>
          <a:prstGeom prst="line">
            <a:avLst/>
          </a:prstGeom>
          <a:noFill/>
          <a:ln w="9360">
            <a:solidFill>
              <a:srgbClr val="000000"/>
            </a:solidFill>
            <a:round/>
            <a:headEnd/>
            <a:tailEnd/>
          </a:ln>
        </p:spPr>
      </p:sp>
      <p:sp>
        <p:nvSpPr>
          <p:cNvPr id="9" name="Line 7"/>
          <p:cNvSpPr>
            <a:spLocks noChangeShapeType="1"/>
          </p:cNvSpPr>
          <p:nvPr/>
        </p:nvSpPr>
        <p:spPr bwMode="auto">
          <a:xfrm>
            <a:off x="4895850" y="6381750"/>
            <a:ext cx="0" cy="0"/>
          </a:xfrm>
          <a:prstGeom prst="line">
            <a:avLst/>
          </a:prstGeom>
          <a:noFill/>
          <a:ln w="9360">
            <a:solidFill>
              <a:srgbClr val="000000"/>
            </a:solidFill>
            <a:round/>
            <a:headEnd/>
            <a:tailEnd/>
          </a:ln>
        </p:spPr>
      </p:sp>
      <p:sp>
        <p:nvSpPr>
          <p:cNvPr id="10" name="Line 8"/>
          <p:cNvSpPr>
            <a:spLocks noChangeShapeType="1"/>
          </p:cNvSpPr>
          <p:nvPr/>
        </p:nvSpPr>
        <p:spPr bwMode="auto">
          <a:xfrm>
            <a:off x="5848350" y="6381750"/>
            <a:ext cx="0" cy="0"/>
          </a:xfrm>
          <a:prstGeom prst="line">
            <a:avLst/>
          </a:prstGeom>
          <a:noFill/>
          <a:ln w="9360">
            <a:solidFill>
              <a:srgbClr val="000000"/>
            </a:solidFill>
            <a:round/>
            <a:headEnd/>
            <a:tailEnd/>
          </a:ln>
        </p:spPr>
      </p:sp>
      <p:sp>
        <p:nvSpPr>
          <p:cNvPr id="11" name="Line 9"/>
          <p:cNvSpPr>
            <a:spLocks noChangeShapeType="1"/>
          </p:cNvSpPr>
          <p:nvPr/>
        </p:nvSpPr>
        <p:spPr bwMode="auto">
          <a:xfrm>
            <a:off x="6705600" y="6381750"/>
            <a:ext cx="0" cy="0"/>
          </a:xfrm>
          <a:prstGeom prst="line">
            <a:avLst/>
          </a:prstGeom>
          <a:noFill/>
          <a:ln w="9360">
            <a:solidFill>
              <a:srgbClr val="000000"/>
            </a:solidFill>
            <a:round/>
            <a:headEnd/>
            <a:tailEnd/>
          </a:ln>
        </p:spPr>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26" y="40176"/>
            <a:ext cx="12088212" cy="639762"/>
          </a:xfrm>
        </p:spPr>
        <p:txBody>
          <a:bodyPr>
            <a:noAutofit/>
          </a:bodyPr>
          <a:lstStyle/>
          <a:p>
            <a:r>
              <a:rPr lang="en-US" sz="3600" b="1" dirty="0" smtClean="0">
                <a:effectLst>
                  <a:outerShdw blurRad="38100" dist="38100" dir="2700000" algn="tl">
                    <a:srgbClr val="000000">
                      <a:alpha val="43137"/>
                    </a:srgbClr>
                  </a:outerShdw>
                </a:effectLst>
                <a:latin typeface="Arial" pitchFamily="34" charset="0"/>
                <a:cs typeface="Arial" pitchFamily="34" charset="0"/>
              </a:rPr>
              <a:t>PART II: STAFF DETAILS</a:t>
            </a:r>
            <a:endParaRPr lang="en-US" sz="36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5" name="Table 4"/>
          <p:cNvGraphicFramePr>
            <a:graphicFrameLocks noGrp="1"/>
          </p:cNvGraphicFramePr>
          <p:nvPr/>
        </p:nvGraphicFramePr>
        <p:xfrm>
          <a:off x="96225" y="783770"/>
          <a:ext cx="11950631" cy="5952229"/>
        </p:xfrm>
        <a:graphic>
          <a:graphicData uri="http://schemas.openxmlformats.org/drawingml/2006/table">
            <a:tbl>
              <a:tblPr/>
              <a:tblGrid>
                <a:gridCol w="342258"/>
                <a:gridCol w="876766"/>
                <a:gridCol w="1926309"/>
                <a:gridCol w="1676282"/>
                <a:gridCol w="1516636"/>
                <a:gridCol w="1596458"/>
                <a:gridCol w="1327173"/>
                <a:gridCol w="841694"/>
                <a:gridCol w="1847055"/>
              </a:tblGrid>
              <a:tr h="375635">
                <a:tc>
                  <a:txBody>
                    <a:bodyPr/>
                    <a:lstStyle/>
                    <a:p>
                      <a:pPr algn="ctr" fontAlgn="t"/>
                      <a:r>
                        <a:rPr lang="en-US" sz="1800" b="1" i="0" u="none" strike="noStrike" dirty="0">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smtClean="0">
                          <a:latin typeface="Arial"/>
                        </a:rPr>
                        <a:t>    Staff </a:t>
                      </a:r>
                      <a:r>
                        <a:rPr lang="en-US" sz="1800" b="1" i="0" u="none" strike="noStrike" dirty="0">
                          <a:latin typeface="Arial"/>
                        </a:rPr>
                        <a:t>Particulars as on 31-03-2024</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7239">
                <a:tc rowSpan="2" gridSpan="3">
                  <a:txBody>
                    <a:bodyPr/>
                    <a:lstStyle/>
                    <a:p>
                      <a:pPr algn="ctr" fontAlgn="t"/>
                      <a:r>
                        <a:rPr lang="en-US" sz="1800" b="1" i="0" u="none" strike="noStrike" dirty="0">
                          <a:latin typeface="Arial"/>
                        </a:rPr>
                        <a:t>Name of the Post</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a:txBody>
                    <a:bodyPr/>
                    <a:lstStyle/>
                    <a:p>
                      <a:pPr algn="ctr" fontAlgn="t"/>
                      <a:r>
                        <a:rPr lang="en-US" sz="1800" b="1" i="0" u="none" strike="noStrike" dirty="0">
                          <a:latin typeface="Arial"/>
                        </a:rPr>
                        <a:t>No. of </a:t>
                      </a:r>
                      <a:br>
                        <a:rPr lang="en-US" sz="1800" b="1" i="0" u="none" strike="noStrike" dirty="0">
                          <a:latin typeface="Arial"/>
                        </a:rPr>
                      </a:br>
                      <a:r>
                        <a:rPr lang="en-US" sz="1800" b="1" i="0" u="none" strike="noStrike" dirty="0">
                          <a:latin typeface="Arial"/>
                        </a:rPr>
                        <a:t>posts sanctioned</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t"/>
                      <a:r>
                        <a:rPr lang="en-US" sz="1800" b="1" i="0" u="none" strike="noStrike">
                          <a:latin typeface="Arial"/>
                        </a:rPr>
                        <a:t>Staff in position</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algn="ctr" fontAlgn="t"/>
                      <a:r>
                        <a:rPr lang="en-US" sz="1800" b="1" i="0" u="none" strike="noStrike">
                          <a:latin typeface="Arial"/>
                        </a:rPr>
                        <a:t>Posts</a:t>
                      </a:r>
                      <a:br>
                        <a:rPr lang="en-US" sz="1800" b="1" i="0" u="none" strike="noStrike">
                          <a:latin typeface="Arial"/>
                        </a:rPr>
                      </a:br>
                      <a:r>
                        <a:rPr lang="en-US" sz="1800" b="1" i="0" u="none" strike="noStrike">
                          <a:latin typeface="Arial"/>
                        </a:rPr>
                        <a:t>vacant</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1" i="0" u="none" strike="noStrike">
                          <a:latin typeface="Arial"/>
                        </a:rPr>
                        <a:t>Name of service*</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8356">
                <a:tc gridSpan="3"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fontAlgn="t"/>
                      <a:r>
                        <a:rPr lang="en-US" sz="1800" b="1" i="0" u="none" strike="noStrike" dirty="0" smtClean="0">
                          <a:latin typeface="Arial"/>
                        </a:rPr>
                        <a:t>Permanent</a:t>
                      </a:r>
                      <a:endParaRPr lang="en-US" sz="1800" b="1"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smtClean="0">
                          <a:latin typeface="Arial"/>
                        </a:rPr>
                        <a:t>Consolidated </a:t>
                      </a:r>
                      <a:r>
                        <a:rPr lang="en-US" sz="1800" b="1" i="0" u="none" strike="noStrike" dirty="0">
                          <a:latin typeface="Arial"/>
                        </a:rPr>
                        <a:t>Pay</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NMRs with pay</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255080">
                <a:tc rowSpan="4">
                  <a:txBody>
                    <a:bodyPr/>
                    <a:lstStyle/>
                    <a:p>
                      <a:pPr algn="ctr" fontAlgn="t"/>
                      <a:r>
                        <a:rPr lang="en-US" sz="1800" b="1" i="0" u="none" strike="noStrike" dirty="0">
                          <a:latin typeface="Arial"/>
                        </a:rPr>
                        <a:t>1</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General Administration</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0178">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Office </a:t>
                      </a:r>
                      <a:r>
                        <a:rPr lang="en-US" sz="1800" b="0" i="0" u="none" strike="noStrike" dirty="0" err="1">
                          <a:latin typeface="Arial"/>
                        </a:rPr>
                        <a:t>Supdt</a:t>
                      </a:r>
                      <a:r>
                        <a:rPr lang="en-US" sz="1800" b="0" i="0" u="none" strike="noStrike" dirty="0">
                          <a:latin typeface="Arial"/>
                        </a:rPr>
                        <a:t>.</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54">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Head </a:t>
                      </a:r>
                      <a:r>
                        <a:rPr lang="en-US" sz="1800" b="0" i="0" u="none" strike="noStrike" dirty="0" err="1">
                          <a:latin typeface="Arial"/>
                        </a:rPr>
                        <a:t>Asstt</a:t>
                      </a:r>
                      <a:r>
                        <a:rPr lang="en-US" sz="1800" b="0" i="0" u="none" strike="noStrike" dirty="0">
                          <a:latin typeface="Arial"/>
                        </a:rPr>
                        <a:t>.</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4670">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U.D. </a:t>
                      </a:r>
                      <a:r>
                        <a:rPr lang="en-US" sz="1800" b="0" i="0" u="none" strike="noStrike" dirty="0" err="1">
                          <a:latin typeface="Arial"/>
                        </a:rPr>
                        <a:t>Asstt</a:t>
                      </a:r>
                      <a:r>
                        <a:rPr lang="en-US" sz="1800" b="0" i="0" u="none" strike="noStrike" dirty="0">
                          <a:latin typeface="Arial"/>
                        </a:rPr>
                        <a:t>.</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4516">
                <a:tc>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smtClean="0">
                          <a:latin typeface="Arial"/>
                        </a:rPr>
                        <a:t>d)</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5902">
                <a:tc rowSpan="3">
                  <a:txBody>
                    <a:bodyPr/>
                    <a:lstStyle/>
                    <a:p>
                      <a:pPr algn="ctr" fontAlgn="t"/>
                      <a:r>
                        <a:rPr lang="en-US" sz="1800" b="1" i="0" u="none" strike="noStrike" dirty="0">
                          <a:latin typeface="Arial"/>
                        </a:rPr>
                        <a:t>2</a:t>
                      </a:r>
                    </a:p>
                    <a:p>
                      <a:pPr algn="ctr" fontAlgn="t"/>
                      <a:r>
                        <a:rPr lang="en-US" sz="1800" b="0" i="0" u="none" strike="noStrike" dirty="0">
                          <a:latin typeface="Arial"/>
                        </a:rPr>
                        <a:t> </a:t>
                      </a:r>
                    </a:p>
                    <a:p>
                      <a:pPr algn="ctr"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Accounts Department</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54">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689">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5902">
                <a:tc rowSpan="3">
                  <a:txBody>
                    <a:bodyPr/>
                    <a:lstStyle/>
                    <a:p>
                      <a:pPr algn="ctr" fontAlgn="t"/>
                      <a:r>
                        <a:rPr lang="en-US" sz="1800" b="1" i="0" u="none" strike="noStrike" dirty="0" smtClean="0">
                          <a:latin typeface="Arial"/>
                        </a:rPr>
                        <a:t>3</a:t>
                      </a:r>
                      <a:endParaRPr lang="en-US" sz="1800" b="1"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Revenue Section</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54">
                <a:tc vMerge="1">
                  <a:txBody>
                    <a:bodyPr/>
                    <a:lstStyle/>
                    <a:p>
                      <a:pPr algn="ctr" fontAlgn="t"/>
                      <a:endParaRPr lang="en-US" sz="1800" b="1"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689">
                <a:tc vMerge="1">
                  <a:txBody>
                    <a:bodyPr/>
                    <a:lstStyle/>
                    <a:p>
                      <a:pPr algn="ctr" fontAlgn="t"/>
                      <a:endParaRPr lang="en-US" sz="1800" b="1"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3654">
                <a:tc rowSpan="3">
                  <a:txBody>
                    <a:bodyPr/>
                    <a:lstStyle/>
                    <a:p>
                      <a:pPr algn="ctr" fontAlgn="t"/>
                      <a:r>
                        <a:rPr lang="en-US" sz="1800" b="1" i="0" u="none" strike="noStrike" dirty="0">
                          <a:latin typeface="Arial"/>
                        </a:rPr>
                        <a:t>4</a:t>
                      </a:r>
                    </a:p>
                    <a:p>
                      <a:pPr algn="ctr" fontAlgn="t"/>
                      <a:r>
                        <a:rPr lang="en-US" sz="1800" b="0" i="0" u="none" strike="noStrike" dirty="0">
                          <a:latin typeface="Arial"/>
                        </a:rPr>
                        <a:t> </a:t>
                      </a:r>
                    </a:p>
                    <a:p>
                      <a:pPr algn="ctr"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Engineering Wing</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8754">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689">
                <a:tc vMerge="1">
                  <a:txBody>
                    <a:bodyPr/>
                    <a:lstStyle/>
                    <a:p>
                      <a:pPr algn="ctr"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72000" marR="360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726" y="40176"/>
            <a:ext cx="12088212" cy="639762"/>
          </a:xfrm>
        </p:spPr>
        <p:txBody>
          <a:bodyPr anchor="t">
            <a:noAutofit/>
          </a:bodyPr>
          <a:lstStyle/>
          <a:p>
            <a:pPr algn="l"/>
            <a:r>
              <a:rPr lang="en-US" sz="3200" b="1" i="1" dirty="0" err="1" smtClean="0">
                <a:latin typeface="Arial" pitchFamily="34" charset="0"/>
                <a:cs typeface="Arial" pitchFamily="34" charset="0"/>
              </a:rPr>
              <a:t>Contd</a:t>
            </a:r>
            <a:r>
              <a:rPr lang="en-US" sz="3200" b="1" i="1" dirty="0" smtClean="0">
                <a:latin typeface="Arial" pitchFamily="34" charset="0"/>
                <a:cs typeface="Arial" pitchFamily="34" charset="0"/>
              </a:rPr>
              <a:t>…</a:t>
            </a:r>
            <a:endParaRPr lang="en-US" sz="3200" b="1" i="1" dirty="0">
              <a:latin typeface="Arial" pitchFamily="34" charset="0"/>
              <a:cs typeface="Arial" pitchFamily="34" charset="0"/>
            </a:endParaRPr>
          </a:p>
        </p:txBody>
      </p:sp>
      <p:graphicFrame>
        <p:nvGraphicFramePr>
          <p:cNvPr id="5" name="Table 4"/>
          <p:cNvGraphicFramePr>
            <a:graphicFrameLocks noGrp="1"/>
          </p:cNvGraphicFramePr>
          <p:nvPr/>
        </p:nvGraphicFramePr>
        <p:xfrm>
          <a:off x="166074" y="772643"/>
          <a:ext cx="11822727" cy="5820665"/>
        </p:xfrm>
        <a:graphic>
          <a:graphicData uri="http://schemas.openxmlformats.org/drawingml/2006/table">
            <a:tbl>
              <a:tblPr/>
              <a:tblGrid>
                <a:gridCol w="513022"/>
                <a:gridCol w="306925"/>
                <a:gridCol w="154238"/>
                <a:gridCol w="676785"/>
                <a:gridCol w="1475309"/>
                <a:gridCol w="1614071"/>
                <a:gridCol w="1373606"/>
                <a:gridCol w="1570008"/>
                <a:gridCol w="1863305"/>
                <a:gridCol w="1095555"/>
                <a:gridCol w="1179903"/>
              </a:tblGrid>
              <a:tr h="217957">
                <a:tc gridSpan="2">
                  <a:txBody>
                    <a:bodyPr/>
                    <a:lstStyle/>
                    <a:p>
                      <a:pPr algn="ctr" fontAlgn="t"/>
                      <a:r>
                        <a:rPr lang="en-US" sz="2000" b="1" i="0" u="none" strike="noStrike" dirty="0">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9">
                  <a:txBody>
                    <a:bodyPr/>
                    <a:lstStyle/>
                    <a:p>
                      <a:pPr algn="l" fontAlgn="t"/>
                      <a:r>
                        <a:rPr lang="en-US" sz="2000" b="1" i="0" u="none" strike="noStrike" dirty="0" smtClean="0">
                          <a:latin typeface="Arial"/>
                        </a:rPr>
                        <a:t>    Staff </a:t>
                      </a:r>
                      <a:r>
                        <a:rPr lang="en-US" sz="2000" b="1" i="0" u="none" strike="noStrike" dirty="0">
                          <a:latin typeface="Arial"/>
                        </a:rPr>
                        <a:t>Particulars as on 31-03-2024</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06236">
                <a:tc rowSpan="2" gridSpan="5">
                  <a:txBody>
                    <a:bodyPr/>
                    <a:lstStyle/>
                    <a:p>
                      <a:pPr algn="ctr" fontAlgn="t"/>
                      <a:r>
                        <a:rPr lang="en-US" sz="1800" b="1" i="0" u="none" strike="noStrike" dirty="0">
                          <a:latin typeface="Arial"/>
                        </a:rPr>
                        <a:t>Name of the Post</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a:txBody>
                    <a:bodyPr/>
                    <a:lstStyle/>
                    <a:p>
                      <a:pPr algn="ctr" fontAlgn="t"/>
                      <a:r>
                        <a:rPr lang="en-US" sz="1800" b="1" i="0" u="none" strike="noStrike" dirty="0">
                          <a:latin typeface="Arial"/>
                        </a:rPr>
                        <a:t>No. of </a:t>
                      </a:r>
                      <a:br>
                        <a:rPr lang="en-US" sz="1800" b="1" i="0" u="none" strike="noStrike" dirty="0">
                          <a:latin typeface="Arial"/>
                        </a:rPr>
                      </a:br>
                      <a:r>
                        <a:rPr lang="en-US" sz="1800" b="1" i="0" u="none" strike="noStrike" dirty="0">
                          <a:latin typeface="Arial"/>
                        </a:rPr>
                        <a:t>posts sanctioned</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t"/>
                      <a:r>
                        <a:rPr lang="en-US" sz="1800" b="1" i="0" u="none" strike="noStrike">
                          <a:latin typeface="Arial"/>
                        </a:rPr>
                        <a:t>Staff in position</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2">
                  <a:txBody>
                    <a:bodyPr/>
                    <a:lstStyle/>
                    <a:p>
                      <a:pPr algn="ctr" fontAlgn="t"/>
                      <a:r>
                        <a:rPr lang="en-US" sz="1800" b="1" i="0" u="none" strike="noStrike">
                          <a:latin typeface="Arial"/>
                        </a:rPr>
                        <a:t>Posts</a:t>
                      </a:r>
                      <a:br>
                        <a:rPr lang="en-US" sz="1800" b="1" i="0" u="none" strike="noStrike">
                          <a:latin typeface="Arial"/>
                        </a:rPr>
                      </a:br>
                      <a:r>
                        <a:rPr lang="en-US" sz="1800" b="1" i="0" u="none" strike="noStrike">
                          <a:latin typeface="Arial"/>
                        </a:rPr>
                        <a:t>vacant</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1" i="0" u="none" strike="noStrike">
                          <a:latin typeface="Arial"/>
                        </a:rPr>
                        <a:t>Name of service*</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4002">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vMerge="1">
                  <a:txBody>
                    <a:bodyPr/>
                    <a:lstStyle/>
                    <a:p>
                      <a:endParaRPr lang="en-US"/>
                    </a:p>
                  </a:txBody>
                  <a:tcPr/>
                </a:tc>
                <a:tc>
                  <a:txBody>
                    <a:bodyPr/>
                    <a:lstStyle/>
                    <a:p>
                      <a:pPr algn="ctr" fontAlgn="t"/>
                      <a:r>
                        <a:rPr lang="en-US" sz="1800" b="1" i="0" u="none" strike="noStrike" dirty="0" smtClean="0">
                          <a:latin typeface="Arial"/>
                        </a:rPr>
                        <a:t>Permanent</a:t>
                      </a:r>
                      <a:endParaRPr lang="en-US" sz="1800" b="1"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smtClean="0">
                          <a:latin typeface="Arial"/>
                        </a:rPr>
                        <a:t>Consolidated </a:t>
                      </a:r>
                      <a:r>
                        <a:rPr lang="en-US" sz="1800" b="1" i="0" u="none" strike="noStrike" dirty="0">
                          <a:latin typeface="Arial"/>
                        </a:rPr>
                        <a:t>Pay</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NMRs </a:t>
                      </a:r>
                      <a:r>
                        <a:rPr lang="en-US" sz="1800" b="1" i="0" u="none" strike="noStrike" dirty="0" smtClean="0">
                          <a:latin typeface="Arial"/>
                        </a:rPr>
                        <a:t>(Nominal Master Roll) with </a:t>
                      </a:r>
                      <a:r>
                        <a:rPr lang="en-US" sz="1800" b="1" i="0" u="none" strike="noStrike" dirty="0">
                          <a:latin typeface="Arial"/>
                        </a:rPr>
                        <a:t>pay</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r>
              <a:tr h="306236">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dirty="0">
                          <a:latin typeface="Arial"/>
                        </a:rPr>
                        <a:t>5</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1"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gridSpan="2">
                  <a:txBody>
                    <a:bodyPr/>
                    <a:lstStyle/>
                    <a:p>
                      <a:pPr algn="l" fontAlgn="t"/>
                      <a:r>
                        <a:rPr lang="en-US" sz="1800" b="1" i="0" u="none" strike="noStrike" dirty="0">
                          <a:latin typeface="Arial"/>
                        </a:rPr>
                        <a:t>Street Lighting</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c)</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a:latin typeface="Arial"/>
                        </a:rPr>
                        <a:t>6</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1"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gridSpan="2">
                  <a:txBody>
                    <a:bodyPr/>
                    <a:lstStyle/>
                    <a:p>
                      <a:pPr algn="l" fontAlgn="t"/>
                      <a:r>
                        <a:rPr lang="en-US" sz="1800" b="1" i="0" u="none" strike="noStrike">
                          <a:latin typeface="Arial"/>
                        </a:rPr>
                        <a:t>Water Supply</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1"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1"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c)</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a:latin typeface="Arial"/>
                        </a:rPr>
                        <a:t>7</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1"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gridSpan="2">
                  <a:txBody>
                    <a:bodyPr/>
                    <a:lstStyle/>
                    <a:p>
                      <a:pPr algn="l" fontAlgn="t"/>
                      <a:r>
                        <a:rPr lang="en-US" sz="1800" b="1" i="0" u="none" strike="noStrike" dirty="0">
                          <a:latin typeface="Arial"/>
                        </a:rPr>
                        <a:t>Other Staff</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a)</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0" i="0" u="none" strike="noStrike">
                          <a:latin typeface="Arial"/>
                        </a:rPr>
                        <a:t>b)</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6236">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a:latin typeface="Arial"/>
                      </a:endParaRPr>
                    </a:p>
                  </a:txBody>
                  <a:tcPr marL="5636" marR="5636" marT="5636" marB="0">
                    <a:lnL w="6350" cap="flat" cmpd="sng" algn="ctr">
                      <a:solidFill>
                        <a:srgbClr val="000000"/>
                      </a:solidFill>
                      <a:prstDash val="dot"/>
                      <a:round/>
                      <a:headEnd type="none" w="med" len="med"/>
                      <a:tailEnd type="none" w="med" len="med"/>
                    </a:lnL>
                    <a:lnR>
                      <a:noFill/>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Grand Total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0987">
                <a:tc>
                  <a:txBody>
                    <a:bodyPr/>
                    <a:lstStyle/>
                    <a:p>
                      <a:pPr algn="l" fontAlgn="t"/>
                      <a:endParaRPr lang="en-US" sz="1800" b="0" i="0" u="none" strike="noStrike" dirty="0">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0">
                  <a:txBody>
                    <a:bodyPr/>
                    <a:lstStyle/>
                    <a:p>
                      <a:pPr algn="l" fontAlgn="t"/>
                      <a:r>
                        <a:rPr lang="en-US" sz="2000" b="0" i="0" u="none" strike="noStrike" dirty="0">
                          <a:latin typeface="Arial"/>
                        </a:rPr>
                        <a:t>*  Assam Municipal Service / PWD </a:t>
                      </a:r>
                      <a:r>
                        <a:rPr lang="en-US" sz="2000" b="0" i="0" u="none" strike="noStrike" dirty="0" smtClean="0">
                          <a:latin typeface="Arial"/>
                        </a:rPr>
                        <a:t>etc</a:t>
                      </a:r>
                      <a:r>
                        <a:rPr lang="en-US" sz="2000" b="0" i="0" u="none" strike="noStrike" dirty="0">
                          <a:latin typeface="Arial"/>
                        </a:rPr>
                        <a:t>.</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20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w="12700" cap="flat" cmpd="sng" algn="ctr">
                      <a:solidFill>
                        <a:srgbClr val="000000"/>
                      </a:solidFill>
                      <a:prstDash val="solid"/>
                      <a:round/>
                      <a:headEnd type="none" w="med" len="med"/>
                      <a:tailEnd type="none" w="med" len="med"/>
                    </a:lnT>
                    <a:lnB>
                      <a:noFill/>
                    </a:lnB>
                  </a:tcPr>
                </a:tc>
              </a:tr>
              <a:tr h="339578">
                <a:tc>
                  <a:txBody>
                    <a:bodyPr/>
                    <a:lstStyle/>
                    <a:p>
                      <a:pPr algn="l" fontAlgn="t"/>
                      <a:endParaRPr lang="en-US" sz="1800" b="0" i="0" u="none" strike="noStrike">
                        <a:latin typeface="Arial"/>
                      </a:endParaRP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0">
                  <a:txBody>
                    <a:bodyPr/>
                    <a:lstStyle/>
                    <a:p>
                      <a:pPr algn="l" fontAlgn="t"/>
                      <a:r>
                        <a:rPr lang="en-US" sz="2000" b="0" i="0" u="none" strike="noStrike" dirty="0">
                          <a:latin typeface="Arial"/>
                        </a:rPr>
                        <a:t>*  NMRS - </a:t>
                      </a:r>
                      <a:r>
                        <a:rPr lang="en-US" sz="2000" b="0" i="0" u="none" strike="noStrike" dirty="0" smtClean="0">
                          <a:latin typeface="Arial"/>
                        </a:rPr>
                        <a:t>Nominal </a:t>
                      </a:r>
                      <a:r>
                        <a:rPr lang="en-US" sz="2000" b="0" i="0" u="none" strike="noStrike" dirty="0">
                          <a:latin typeface="Arial"/>
                        </a:rPr>
                        <a:t>of Master Role</a:t>
                      </a:r>
                    </a:p>
                  </a:txBody>
                  <a:tcPr marL="5636" marR="5636" marT="563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2000" b="0" i="0" u="none" strike="noStrike" dirty="0">
                        <a:latin typeface="Arial"/>
                      </a:endParaRPr>
                    </a:p>
                  </a:txBody>
                  <a:tcPr marL="5636" marR="5636" marT="5636" marB="0">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c hMerge="1">
                  <a:txBody>
                    <a:bodyPr/>
                    <a:lstStyle/>
                    <a:p>
                      <a:pPr algn="l" fontAlgn="t"/>
                      <a:endParaRPr lang="en-US" sz="1800" b="0" i="0" u="none" strike="noStrike" dirty="0">
                        <a:latin typeface="Arial"/>
                      </a:endParaRPr>
                    </a:p>
                  </a:txBody>
                  <a:tcPr marL="5636" marR="5636" marT="5636" marB="0">
                    <a:lnL>
                      <a:noFill/>
                    </a:lnL>
                    <a:lnR>
                      <a:noFill/>
                    </a:lnR>
                    <a:lnT>
                      <a:noFill/>
                    </a:lnT>
                    <a:lnB>
                      <a:noFill/>
                    </a:lnB>
                  </a:tcPr>
                </a:tc>
              </a:tr>
            </a:tbl>
          </a:graphicData>
        </a:graphic>
      </p:graphicFrame>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432" y="13381"/>
            <a:ext cx="11996939" cy="596219"/>
          </a:xfrm>
        </p:spPr>
        <p:txBody>
          <a:bodyPr anchor="t">
            <a:normAutofit/>
          </a:bodyPr>
          <a:lstStyle/>
          <a:p>
            <a:pPr algn="l"/>
            <a:r>
              <a:rPr lang="en-US" sz="3200" b="1" dirty="0" err="1" smtClean="0">
                <a:effectLst>
                  <a:outerShdw blurRad="38100" dist="38100" dir="2700000" algn="tl">
                    <a:srgbClr val="000000">
                      <a:alpha val="43137"/>
                    </a:srgbClr>
                  </a:outerShdw>
                </a:effectLst>
                <a:latin typeface="Arial" pitchFamily="34" charset="0"/>
                <a:cs typeface="Arial" pitchFamily="34" charset="0"/>
              </a:rPr>
              <a:t>Contd</a:t>
            </a:r>
            <a:r>
              <a:rPr lang="en-US" sz="3200" b="1" dirty="0" smtClean="0">
                <a:effectLst>
                  <a:outerShdw blurRad="38100" dist="38100" dir="2700000" algn="tl">
                    <a:srgbClr val="000000">
                      <a:alpha val="43137"/>
                    </a:srgbClr>
                  </a:outerShdw>
                </a:effectLst>
                <a:latin typeface="Arial" pitchFamily="34" charset="0"/>
                <a:cs typeface="Arial" pitchFamily="34" charset="0"/>
              </a:rPr>
              <a:t>…</a:t>
            </a:r>
            <a:endParaRPr lang="en-US" sz="32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113772" y="685797"/>
          <a:ext cx="11933087" cy="6087033"/>
        </p:xfrm>
        <a:graphic>
          <a:graphicData uri="http://schemas.openxmlformats.org/drawingml/2006/table">
            <a:tbl>
              <a:tblPr/>
              <a:tblGrid>
                <a:gridCol w="405275"/>
                <a:gridCol w="422162"/>
                <a:gridCol w="422162"/>
                <a:gridCol w="3084590"/>
                <a:gridCol w="1266483"/>
                <a:gridCol w="1266483"/>
                <a:gridCol w="1266483"/>
                <a:gridCol w="1266483"/>
                <a:gridCol w="1266483"/>
                <a:gridCol w="1266483"/>
              </a:tblGrid>
              <a:tr h="304803">
                <a:tc>
                  <a:txBody>
                    <a:bodyPr/>
                    <a:lstStyle/>
                    <a:p>
                      <a:pPr algn="ctr" fontAlgn="t"/>
                      <a:r>
                        <a:rPr lang="en-US" sz="1800" b="1" i="0" u="none" strike="noStrike" dirty="0">
                          <a:latin typeface="Arial"/>
                        </a:rPr>
                        <a:t>B</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marL="0" marR="0" indent="0" algn="l" defTabSz="914400" rtl="0" eaLnBrk="1" fontAlgn="t" latinLnBrk="0" hangingPunct="1">
                        <a:lnSpc>
                          <a:spcPct val="100000"/>
                        </a:lnSpc>
                        <a:spcBef>
                          <a:spcPts val="0"/>
                        </a:spcBef>
                        <a:spcAft>
                          <a:spcPts val="0"/>
                        </a:spcAft>
                        <a:buClrTx/>
                        <a:buSzTx/>
                        <a:buFontTx/>
                        <a:buNone/>
                        <a:tabLst/>
                        <a:defRPr/>
                      </a:pPr>
                      <a:r>
                        <a:rPr lang="en-US" sz="1800" b="1" i="0" u="none" strike="noStrike" dirty="0">
                          <a:latin typeface="Arial"/>
                        </a:rPr>
                        <a:t>Summary of Staff Salary &amp; Other Terminal </a:t>
                      </a:r>
                      <a:r>
                        <a:rPr lang="en-US" sz="1800" b="1" i="0" u="none" strike="noStrike" dirty="0" smtClean="0">
                          <a:latin typeface="Arial"/>
                        </a:rPr>
                        <a:t>Benefits                                                                          (Rs in </a:t>
                      </a:r>
                      <a:r>
                        <a:rPr lang="en-US" sz="1800" b="1" i="0" u="none" strike="noStrike" dirty="0" err="1" smtClean="0">
                          <a:latin typeface="Arial"/>
                        </a:rPr>
                        <a:t>lakh</a:t>
                      </a:r>
                      <a:r>
                        <a:rPr lang="en-US" sz="1800" b="1" i="0" u="none" strike="noStrike" dirty="0" smtClean="0">
                          <a:latin typeface="Arial"/>
                        </a:rPr>
                        <a:t>)</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571248">
                <a:tc gridSpan="4">
                  <a:txBody>
                    <a:bodyPr/>
                    <a:lstStyle/>
                    <a:p>
                      <a:pPr algn="ctr" fontAlgn="t"/>
                      <a:r>
                        <a:rPr lang="en-US" sz="1800" b="1" i="0" u="none" strike="noStrike" dirty="0">
                          <a:latin typeface="Arial"/>
                        </a:rPr>
                        <a:t>Staff Category</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t"/>
                      <a:r>
                        <a:rPr lang="en-US" sz="1800" b="0" i="0" u="none" strike="noStrike">
                          <a:latin typeface="Arial"/>
                        </a:rPr>
                        <a:t>2019-20 (Actual)</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2020-21 (Actual)</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2021-22 (Actual)</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2022-23 (Actual)</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2023-24 (Actual)</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2024-25 (BE)</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dirty="0">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1</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General Administration</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Accounts Department</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3</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Revenue Section</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4</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Engineering Wing</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5</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Street Lighting</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6</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Water Supply</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dirty="0">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99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7</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Other Staff</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7024">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a:latin typeface="Arial"/>
                        </a:rPr>
                        <a:t>Total Salaries (1 to 7)</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5977">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8</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Terminal Benefits</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1248">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Pension including Family Pension</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415">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Commuted value of pension</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8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c</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smtClean="0">
                          <a:latin typeface="Arial"/>
                        </a:rPr>
                        <a:t>DCRG(Death Cum Retirement Gratuity)</a:t>
                      </a:r>
                      <a:endParaRPr lang="en-US" sz="1800" b="0" i="0" u="none" strike="noStrike" dirty="0">
                        <a:latin typeface="Arial"/>
                      </a:endParaRP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8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d</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Gratuity</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3554">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e</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Encashment of leave benefits</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3893">
                <a:tc>
                  <a:txBody>
                    <a:bodyPr/>
                    <a:lstStyle/>
                    <a:p>
                      <a:pPr algn="l"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Total (a to e)</a:t>
                      </a:r>
                    </a:p>
                  </a:txBody>
                  <a:tcPr marL="72000"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522" marR="8522" marT="852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7528" y="47210"/>
            <a:ext cx="12088823" cy="501430"/>
          </a:xfrm>
        </p:spPr>
        <p:txBody>
          <a:bodyPr anchor="t">
            <a:normAutofit fontScale="90000"/>
          </a:bodyPr>
          <a:lstStyle/>
          <a:p>
            <a:r>
              <a:rPr lang="en-US" sz="3600" b="1" dirty="0" smtClean="0">
                <a:effectLst>
                  <a:outerShdw blurRad="38100" dist="38100" dir="2700000" algn="tl">
                    <a:srgbClr val="000000">
                      <a:alpha val="43137"/>
                    </a:srgbClr>
                  </a:outerShdw>
                </a:effectLst>
                <a:latin typeface="Arial" pitchFamily="34" charset="0"/>
                <a:cs typeface="Arial" pitchFamily="34" charset="0"/>
              </a:rPr>
              <a:t>PART III: TAXATION</a:t>
            </a:r>
            <a:endParaRPr lang="en-US" sz="36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8" name="Table 7"/>
          <p:cNvGraphicFramePr>
            <a:graphicFrameLocks noGrp="1"/>
          </p:cNvGraphicFramePr>
          <p:nvPr/>
        </p:nvGraphicFramePr>
        <p:xfrm>
          <a:off x="87086" y="604915"/>
          <a:ext cx="11959770" cy="6187770"/>
        </p:xfrm>
        <a:graphic>
          <a:graphicData uri="http://schemas.openxmlformats.org/drawingml/2006/table">
            <a:tbl>
              <a:tblPr/>
              <a:tblGrid>
                <a:gridCol w="396884"/>
                <a:gridCol w="510376"/>
                <a:gridCol w="408302"/>
                <a:gridCol w="4514008"/>
                <a:gridCol w="1542474"/>
                <a:gridCol w="1497106"/>
                <a:gridCol w="1548146"/>
                <a:gridCol w="1542474"/>
              </a:tblGrid>
              <a:tr h="343765">
                <a:tc>
                  <a:txBody>
                    <a:bodyPr/>
                    <a:lstStyle/>
                    <a:p>
                      <a:pPr algn="ctr" fontAlgn="t"/>
                      <a:r>
                        <a:rPr lang="en-US" sz="2000" b="1" i="0" u="none" strike="noStrike" dirty="0">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2000" b="1" i="0" u="none" strike="noStrike">
                          <a:latin typeface="Arial"/>
                        </a:rPr>
                        <a:t>Property Tax related information</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rowSpan="17">
                  <a:txBody>
                    <a:bodyPr/>
                    <a:lstStyle/>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1"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3">
                  <a:txBody>
                    <a:bodyPr/>
                    <a:lstStyle/>
                    <a:p>
                      <a:pPr algn="ctr" fontAlgn="t"/>
                      <a:r>
                        <a:rPr lang="en-US" sz="2000" b="1" i="0" u="none" strike="noStrike" dirty="0">
                          <a:latin typeface="Arial"/>
                        </a:rPr>
                        <a:t>1</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6">
                  <a:txBody>
                    <a:bodyPr/>
                    <a:lstStyle/>
                    <a:p>
                      <a:pPr algn="l" fontAlgn="t"/>
                      <a:r>
                        <a:rPr lang="en-US" sz="2000" b="1" i="0" u="none" strike="noStrike" dirty="0">
                          <a:latin typeface="Arial"/>
                        </a:rPr>
                        <a:t>Basis for Taxation of private Building (Please tick the relevant box)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Capital Value</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Annual Rental Value (ARV)</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8">
                  <a:txBody>
                    <a:bodyPr/>
                    <a:lstStyle/>
                    <a:p>
                      <a:pPr algn="ctr" fontAlgn="t"/>
                      <a:r>
                        <a:rPr lang="en-US" sz="2000" b="1" i="0" u="none" strike="noStrike" dirty="0">
                          <a:latin typeface="Arial"/>
                        </a:rPr>
                        <a:t>2</a:t>
                      </a:r>
                    </a:p>
                    <a:p>
                      <a:pPr algn="ctr" fontAlgn="t"/>
                      <a:r>
                        <a:rPr lang="en-US" sz="2000" b="1"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Rate of Taxation</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t"/>
                      <a:r>
                        <a:rPr lang="en-US" sz="2000" b="0" i="0" u="none" strike="noStrike" dirty="0">
                          <a:latin typeface="Arial"/>
                        </a:rPr>
                        <a:t>(% per annum) </a:t>
                      </a:r>
                      <a:r>
                        <a:rPr lang="en-US" sz="2000" b="0" i="0" u="none" strike="noStrike" dirty="0" err="1">
                          <a:latin typeface="Arial"/>
                        </a:rPr>
                        <a:t>w.e.f</a:t>
                      </a:r>
                      <a:r>
                        <a:rPr lang="en-US" sz="2000" b="0" i="0" u="none" strike="noStrike" dirty="0">
                          <a:latin typeface="Arial"/>
                        </a:rPr>
                        <a:t>.</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1"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Property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err="1">
                          <a:latin typeface="Arial"/>
                        </a:rPr>
                        <a:t>i</a:t>
                      </a:r>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General Purpose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ii</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Water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iii</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Drainage</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iv</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Lighting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v</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Scavenging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Education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Total</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1"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4">
                  <a:txBody>
                    <a:bodyPr/>
                    <a:lstStyle/>
                    <a:p>
                      <a:pPr algn="ctr" fontAlgn="t"/>
                      <a:r>
                        <a:rPr lang="en-US" sz="2000" b="1" i="0" u="none" strike="noStrike" dirty="0">
                          <a:latin typeface="Arial"/>
                        </a:rPr>
                        <a:t>3</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Zonal Rates- Rupees per Sq. foot</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t"/>
                      <a:r>
                        <a:rPr lang="en-US" sz="2000" b="1" i="0" u="none" strike="noStrike" dirty="0">
                          <a:latin typeface="Arial"/>
                        </a:rPr>
                        <a:t>Zone 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Zone 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dirty="0">
                          <a:latin typeface="Arial"/>
                        </a:rPr>
                        <a:t>Zone C</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Zone D</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dirty="0">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Residential</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Commercial</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c)</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Industrial</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765">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4</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Date of last revision of Property Tax</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t"/>
                      <a:r>
                        <a:rPr lang="en-US" sz="2000" b="0" i="0" u="none" strike="noStrike" dirty="0">
                          <a:latin typeface="Arial"/>
                        </a:rPr>
                        <a:t> (DD/MM/YYYY)</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37528" y="47210"/>
            <a:ext cx="12088823" cy="501430"/>
          </a:xfrm>
        </p:spPr>
        <p:txBody>
          <a:bodyPr anchor="t">
            <a:normAutofit fontScale="90000"/>
          </a:bodyPr>
          <a:lstStyle/>
          <a:p>
            <a:pPr algn="l"/>
            <a:r>
              <a:rPr lang="en-US" sz="3600" b="1" dirty="0" err="1" smtClean="0">
                <a:effectLst>
                  <a:outerShdw blurRad="38100" dist="38100" dir="2700000" algn="tl">
                    <a:srgbClr val="000000">
                      <a:alpha val="43137"/>
                    </a:srgbClr>
                  </a:outerShdw>
                </a:effectLst>
                <a:latin typeface="Arial" pitchFamily="34" charset="0"/>
                <a:cs typeface="Arial" pitchFamily="34" charset="0"/>
              </a:rPr>
              <a:t>Contd</a:t>
            </a:r>
            <a:r>
              <a:rPr lang="en-US" sz="3600" b="1" dirty="0" smtClean="0">
                <a:effectLst>
                  <a:outerShdw blurRad="38100" dist="38100" dir="2700000" algn="tl">
                    <a:srgbClr val="000000">
                      <a:alpha val="43137"/>
                    </a:srgbClr>
                  </a:outerShdw>
                </a:effectLst>
                <a:latin typeface="Arial" pitchFamily="34" charset="0"/>
                <a:cs typeface="Arial" pitchFamily="34" charset="0"/>
              </a:rPr>
              <a:t>….</a:t>
            </a:r>
            <a:endParaRPr lang="en-US" sz="36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8" name="Table 7"/>
          <p:cNvGraphicFramePr>
            <a:graphicFrameLocks noGrp="1"/>
          </p:cNvGraphicFramePr>
          <p:nvPr/>
        </p:nvGraphicFramePr>
        <p:xfrm>
          <a:off x="52982" y="604913"/>
          <a:ext cx="12008390" cy="5563660"/>
        </p:xfrm>
        <a:graphic>
          <a:graphicData uri="http://schemas.openxmlformats.org/drawingml/2006/table">
            <a:tbl>
              <a:tblPr/>
              <a:tblGrid>
                <a:gridCol w="431508"/>
                <a:gridCol w="510994"/>
                <a:gridCol w="408797"/>
                <a:gridCol w="4519471"/>
                <a:gridCol w="1544341"/>
                <a:gridCol w="1498918"/>
                <a:gridCol w="1550020"/>
                <a:gridCol w="1544341"/>
              </a:tblGrid>
              <a:tr h="439563">
                <a:tc>
                  <a:txBody>
                    <a:bodyPr/>
                    <a:lstStyle/>
                    <a:p>
                      <a:pPr algn="ctr" fontAlgn="t"/>
                      <a:r>
                        <a:rPr lang="en-US" sz="2000" b="1" i="0" u="none" strike="noStrike" dirty="0">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2000" b="1" i="0" u="none" strike="noStrike" dirty="0">
                          <a:latin typeface="Arial"/>
                        </a:rPr>
                        <a:t>Property Tax related information</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737346">
                <a:tc rowSpan="10">
                  <a:txBody>
                    <a:bodyPr/>
                    <a:lstStyle/>
                    <a:p>
                      <a:pPr algn="ctr" fontAlgn="t"/>
                      <a:r>
                        <a:rPr lang="en-US" sz="2000" b="1"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1"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3">
                  <a:txBody>
                    <a:bodyPr/>
                    <a:lstStyle/>
                    <a:p>
                      <a:pPr algn="ctr" fontAlgn="t"/>
                      <a:r>
                        <a:rPr lang="en-US" sz="2000" b="1" i="0" u="none" strike="noStrike" dirty="0">
                          <a:latin typeface="Arial"/>
                        </a:rPr>
                        <a:t>5</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Service Charge (Central Govt. and Railway Properties)</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Rate of levy (%)</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Last revision year</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1"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5">
                  <a:txBody>
                    <a:bodyPr/>
                    <a:lstStyle/>
                    <a:p>
                      <a:pPr algn="ctr" fontAlgn="t"/>
                      <a:r>
                        <a:rPr lang="en-US" sz="2000" b="1" i="0" u="none" strike="noStrike" dirty="0">
                          <a:latin typeface="Arial"/>
                        </a:rPr>
                        <a:t>6</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Vacant Land Tax (VLT)</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a)</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Rate levied </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0" i="0" u="none" strike="noStrike" dirty="0">
                          <a:latin typeface="Arial"/>
                        </a:rPr>
                        <a:t>% per annum</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b)</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No. of Assessments</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870247">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c)</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Annual Demand (2022-23)- (Rupees in thousands)</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d)</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Last general revision (Year)</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a:txBody>
                    <a:bodyPr/>
                    <a:lstStyle/>
                    <a:p>
                      <a:pPr algn="ctr" fontAlgn="t"/>
                      <a:r>
                        <a:rPr lang="en-US" sz="2000" b="1" i="0" u="none" strike="noStrike" dirty="0">
                          <a:latin typeface="Arial"/>
                        </a:rPr>
                        <a:t>7</a:t>
                      </a:r>
                    </a:p>
                    <a:p>
                      <a:pPr algn="ctr"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1" i="0" u="none" strike="noStrike" dirty="0">
                          <a:latin typeface="Arial"/>
                        </a:rPr>
                        <a:t>Do you Levy Tax on Agricultural lands?</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Yes or No</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9563">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2000" b="0" i="0" u="none" strike="noStrike" dirty="0">
                        <a:latin typeface="Arial"/>
                      </a:endParaRP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If Yes, Rate of Levy &amp; Basis</a:t>
                      </a:r>
                    </a:p>
                  </a:txBody>
                  <a:tcPr marL="72000"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6283" marR="6283" marT="6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nvPr>
        </p:nvGraphicFramePr>
        <p:xfrm>
          <a:off x="200478" y="648267"/>
          <a:ext cx="11788321" cy="6129908"/>
        </p:xfrm>
        <a:graphic>
          <a:graphicData uri="http://schemas.openxmlformats.org/drawingml/2006/table">
            <a:tbl>
              <a:tblPr/>
              <a:tblGrid>
                <a:gridCol w="532414"/>
                <a:gridCol w="416672"/>
                <a:gridCol w="4606530"/>
                <a:gridCol w="3090310"/>
                <a:gridCol w="3142395"/>
              </a:tblGrid>
              <a:tr h="451533">
                <a:tc>
                  <a:txBody>
                    <a:bodyPr/>
                    <a:lstStyle/>
                    <a:p>
                      <a:pPr algn="ctr" fontAlgn="t"/>
                      <a:r>
                        <a:rPr lang="en-US" sz="1800" b="1" i="0" u="none" strike="noStrike" dirty="0">
                          <a:latin typeface="Arial"/>
                        </a:rPr>
                        <a:t>8</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1800" b="1" i="0" u="none" strike="noStrike" dirty="0">
                          <a:latin typeface="Arial"/>
                        </a:rPr>
                        <a:t>Property Tax assessment details (Approved layouts only) as on 31.03.2024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615727">
                <a:tc gridSpan="3">
                  <a:txBody>
                    <a:bodyPr/>
                    <a:lstStyle/>
                    <a:p>
                      <a:pPr algn="ctr" fontAlgn="t"/>
                      <a:r>
                        <a:rPr lang="en-US" sz="1800" b="1" i="0" u="none" strike="noStrike" dirty="0">
                          <a:latin typeface="Arial"/>
                        </a:rPr>
                        <a:t>Category of Property</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a:latin typeface="Arial"/>
                        </a:rPr>
                        <a:t>Number of Assessments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a:latin typeface="Arial"/>
                        </a:rPr>
                        <a:t>Annual Tax Demand (Rs.‘000.) (as on 2023-24)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96802">
                <a:tc>
                  <a:txBody>
                    <a:bodyPr/>
                    <a:lstStyle/>
                    <a:p>
                      <a:pPr algn="ctr" fontAlgn="t"/>
                      <a:r>
                        <a:rPr lang="en-US" sz="18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Private Properties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Residential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Commercial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Industrial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55182">
                <a:tc>
                  <a:txBody>
                    <a:bodyPr/>
                    <a:lstStyle/>
                    <a:p>
                      <a:pPr algn="ctr" fontAlgn="t"/>
                      <a:r>
                        <a:rPr lang="en-US" sz="18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a:latin typeface="Arial"/>
                        </a:rPr>
                        <a:t>State Government Properties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55182">
                <a:tc>
                  <a:txBody>
                    <a:bodyPr/>
                    <a:lstStyle/>
                    <a:p>
                      <a:pPr algn="ctr" fontAlgn="t"/>
                      <a:r>
                        <a:rPr lang="en-US" sz="18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a:latin typeface="Arial"/>
                        </a:rPr>
                        <a:t>Public Sector Undertakings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55182">
                <a:tc>
                  <a:txBody>
                    <a:bodyPr/>
                    <a:lstStyle/>
                    <a:p>
                      <a:pPr algn="ctr" fontAlgn="t"/>
                      <a:r>
                        <a:rPr lang="en-US" sz="1800" b="0" i="0" u="none" strike="noStrike">
                          <a:latin typeface="Arial"/>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a:latin typeface="Arial"/>
                        </a:rPr>
                        <a:t>Exempted Properties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Charitable &amp; Religious Institutions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Educational Institutions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aa)   Deaf,Dumb and Blind Schools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bb)  Others, specify</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Monuments of Tourist Attraction</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6700">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Others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4"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204636" y="738978"/>
          <a:ext cx="11747650" cy="5890420"/>
        </p:xfrm>
        <a:graphic>
          <a:graphicData uri="http://schemas.openxmlformats.org/drawingml/2006/table">
            <a:tbl>
              <a:tblPr/>
              <a:tblGrid>
                <a:gridCol w="530577"/>
                <a:gridCol w="415234"/>
                <a:gridCol w="8376113"/>
                <a:gridCol w="2425726"/>
              </a:tblGrid>
              <a:tr h="513431">
                <a:tc rowSpan="9">
                  <a:txBody>
                    <a:bodyPr/>
                    <a:lstStyle/>
                    <a:p>
                      <a:pPr algn="ctr" fontAlgn="t"/>
                      <a:r>
                        <a:rPr lang="en-US" sz="2000" b="1" i="0" u="none" strike="noStrike" dirty="0">
                          <a:latin typeface="Arial"/>
                        </a:rPr>
                        <a:t>9</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Normally, during a </a:t>
                      </a:r>
                      <a:r>
                        <a:rPr lang="en-US" sz="2000" b="0" i="0" u="none" strike="noStrike" dirty="0" err="1">
                          <a:latin typeface="Arial"/>
                        </a:rPr>
                        <a:t>quinquennial</a:t>
                      </a:r>
                      <a:r>
                        <a:rPr lang="en-US" sz="2000" b="0" i="0" u="none" strike="noStrike" dirty="0">
                          <a:latin typeface="Arial"/>
                        </a:rPr>
                        <a:t> revision,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490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When was the above process started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814212">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When were the forms obtained from the property owners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490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When the Tax was revised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736669">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When it was communicated to the owners?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490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When were the appeals entertained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06405">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vi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What was the percentage check?</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794826">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vii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What was the percentage reduction in value </a:t>
                      </a:r>
                      <a:r>
                        <a:rPr lang="en-US" sz="2000" b="0" i="0" u="none" strike="noStrike" dirty="0" smtClean="0">
                          <a:latin typeface="Arial"/>
                        </a:rPr>
                        <a:t>after</a:t>
                      </a:r>
                      <a:r>
                        <a:rPr lang="en-US" sz="2000" b="0" i="0" u="none" strike="noStrike" baseline="0" dirty="0" smtClean="0">
                          <a:latin typeface="Arial"/>
                        </a:rPr>
                        <a:t> </a:t>
                      </a:r>
                      <a:r>
                        <a:rPr lang="en-US" sz="2000" b="0" i="0" u="none" strike="noStrike" dirty="0" smtClean="0">
                          <a:latin typeface="Arial"/>
                        </a:rPr>
                        <a:t>hearing/ check</a:t>
                      </a:r>
                      <a:r>
                        <a:rPr lang="en-US" sz="2000" b="0" i="0" u="none" strike="noStrike" dirty="0">
                          <a:latin typeface="Arial"/>
                        </a:rPr>
                        <a: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90156">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viii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Overall duration taken for the above process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42422" y="580571"/>
          <a:ext cx="11831864" cy="4803820"/>
        </p:xfrm>
        <a:graphic>
          <a:graphicData uri="http://schemas.openxmlformats.org/drawingml/2006/table">
            <a:tbl>
              <a:tblPr/>
              <a:tblGrid>
                <a:gridCol w="568768"/>
                <a:gridCol w="688508"/>
                <a:gridCol w="538833"/>
                <a:gridCol w="5120200"/>
                <a:gridCol w="1852427"/>
                <a:gridCol w="3063128"/>
              </a:tblGrid>
              <a:tr h="620301">
                <a:tc>
                  <a:txBody>
                    <a:bodyPr/>
                    <a:lstStyle/>
                    <a:p>
                      <a:pPr algn="ctr" fontAlgn="t"/>
                      <a:r>
                        <a:rPr lang="en-US" sz="1800" b="1" i="0" u="none" strike="noStrike" dirty="0">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5">
                  <a:txBody>
                    <a:bodyPr/>
                    <a:lstStyle/>
                    <a:p>
                      <a:pPr algn="l" fontAlgn="t"/>
                      <a:r>
                        <a:rPr lang="en-US" sz="1800" b="1" i="0" u="none" strike="noStrike" dirty="0">
                          <a:latin typeface="Arial"/>
                        </a:rPr>
                        <a:t> Advertisement Tax</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428535">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Number of Assessments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433839">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Basis of Taxation</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520607">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Annual Tax Demand (2022-23) (Rs. in thousands)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520607">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Average Collection (2022-23) (Rs. in thousands)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520607">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Any suggestion with regard to Advertisement Tax</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gridSpan="2">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520607">
                <a:tc>
                  <a:txBody>
                    <a:bodyPr/>
                    <a:lstStyle/>
                    <a:p>
                      <a:pPr algn="ctr" fontAlgn="t"/>
                      <a:r>
                        <a:rPr lang="en-US" sz="1800" b="1"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1800" b="1" i="0" u="none" strike="noStrike" dirty="0">
                          <a:latin typeface="Arial"/>
                        </a:rPr>
                        <a:t> Other Taxes levied by the Local Body</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2">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731126">
                <a:tc gridSpan="4">
                  <a:txBody>
                    <a:bodyPr/>
                    <a:lstStyle/>
                    <a:p>
                      <a:pPr algn="ctr" fontAlgn="t"/>
                      <a:r>
                        <a:rPr lang="en-US" sz="1800" b="1" i="0" u="none" strike="noStrike" dirty="0">
                          <a:latin typeface="Arial"/>
                        </a:rPr>
                        <a:t>Tax Item</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dirty="0">
                          <a:latin typeface="Arial"/>
                        </a:rPr>
                        <a:t>No</a:t>
                      </a:r>
                      <a:r>
                        <a:rPr lang="en-US" sz="1800" b="1" i="0" u="none" strike="noStrike" dirty="0" smtClean="0">
                          <a:latin typeface="Arial"/>
                        </a:rPr>
                        <a:t>. of Assessments</a:t>
                      </a:r>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Total Tax collected </a:t>
                      </a:r>
                      <a:endParaRPr lang="en-US" sz="1800" b="1" i="0" u="none" strike="noStrike" dirty="0" smtClean="0">
                        <a:latin typeface="Arial"/>
                      </a:endParaRPr>
                    </a:p>
                    <a:p>
                      <a:pPr algn="ctr" fontAlgn="t"/>
                      <a:r>
                        <a:rPr lang="en-US" sz="1800" b="1" i="0" u="none" strike="noStrike" dirty="0" smtClean="0">
                          <a:latin typeface="Arial"/>
                        </a:rPr>
                        <a:t>(</a:t>
                      </a:r>
                      <a:r>
                        <a:rPr lang="en-US" sz="1800" b="1" i="0" u="none" strike="noStrike" dirty="0">
                          <a:latin typeface="Arial"/>
                        </a:rPr>
                        <a:t>Rs. in </a:t>
                      </a:r>
                      <a:r>
                        <a:rPr lang="en-US" sz="1800" b="1" i="0" u="none" strike="noStrike" dirty="0" err="1">
                          <a:latin typeface="Arial"/>
                        </a:rPr>
                        <a:t>thouands</a:t>
                      </a:r>
                      <a:r>
                        <a:rPr lang="en-US" sz="1800" b="1" i="0" u="none" strike="noStrike" dirty="0">
                          <a:latin typeface="Arial"/>
                        </a:rPr>
                        <a:t>.)</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07591">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125035" y="494957"/>
          <a:ext cx="11907308" cy="6058243"/>
        </p:xfrm>
        <a:graphic>
          <a:graphicData uri="http://schemas.openxmlformats.org/drawingml/2006/table">
            <a:tbl>
              <a:tblPr/>
              <a:tblGrid>
                <a:gridCol w="427470"/>
                <a:gridCol w="517465"/>
                <a:gridCol w="404972"/>
                <a:gridCol w="7429345"/>
                <a:gridCol w="3128056"/>
              </a:tblGrid>
              <a:tr h="315877">
                <a:tc>
                  <a:txBody>
                    <a:bodyPr/>
                    <a:lstStyle/>
                    <a:p>
                      <a:pPr algn="ctr" fontAlgn="t"/>
                      <a:r>
                        <a:rPr lang="en-US" sz="1800" b="1" i="0" u="none" strike="noStrike" dirty="0">
                          <a:latin typeface="Arial"/>
                        </a:rPr>
                        <a:t>D</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1800" b="1" i="0" u="none" strike="noStrike" dirty="0">
                          <a:latin typeface="Arial"/>
                        </a:rPr>
                        <a:t> Assigned </a:t>
                      </a:r>
                      <a:r>
                        <a:rPr lang="en-US" sz="1800" b="1" i="0" u="none" strike="noStrike" dirty="0" smtClean="0">
                          <a:latin typeface="Arial"/>
                        </a:rPr>
                        <a:t>Revenue</a:t>
                      </a:r>
                      <a:endParaRPr lang="en-US" sz="1800" b="1"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t"/>
                      <a:endParaRPr lang="en-US" sz="1200" b="1" i="0" u="none" strike="noStrike" dirty="0">
                        <a:latin typeface="Arial"/>
                      </a:endParaRPr>
                    </a:p>
                  </a:txBody>
                  <a:tcPr marL="9525" marR="9525" marT="9525" marB="0">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solidFill>
                      <a:srgbClr val="FFFFFF"/>
                    </a:solidFill>
                  </a:tcPr>
                </a:tc>
                <a:tc hMerge="1">
                  <a:txBody>
                    <a:bodyPr/>
                    <a:lstStyle/>
                    <a:p>
                      <a:pPr algn="l" fontAlgn="t"/>
                      <a:endParaRPr lang="en-US" sz="1200" b="1" i="0" u="none" strike="noStrike" dirty="0">
                        <a:latin typeface="Arial"/>
                      </a:endParaRPr>
                    </a:p>
                  </a:txBody>
                  <a:tcPr marL="9525" marR="9525" marT="9525" marB="0">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n-US"/>
                    </a:p>
                  </a:txBody>
                  <a:tcPr/>
                </a:tc>
              </a:tr>
              <a:tr h="373911">
                <a:tc rowSpan="11">
                  <a:txBody>
                    <a:bodyPr/>
                    <a:lstStyle/>
                    <a:p>
                      <a:pPr algn="ctr" fontAlgn="t"/>
                      <a:r>
                        <a:rPr lang="en-US" sz="1800" b="1"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6">
                  <a:txBody>
                    <a:bodyPr/>
                    <a:lstStyle/>
                    <a:p>
                      <a:pPr algn="ctr" fontAlgn="t"/>
                      <a:r>
                        <a:rPr lang="en-US" sz="1800" b="1" i="0" u="none" strike="noStrike" dirty="0">
                          <a:latin typeface="Arial"/>
                        </a:rPr>
                        <a:t>1</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1800" b="1" i="0" u="none" strike="noStrike" dirty="0">
                          <a:latin typeface="Arial"/>
                        </a:rPr>
                        <a:t>Entertainment </a:t>
                      </a:r>
                      <a:r>
                        <a:rPr lang="en-US" sz="1800" b="1" i="0" u="none" strike="noStrike" dirty="0" smtClean="0">
                          <a:latin typeface="Arial"/>
                        </a:rPr>
                        <a:t>Tax(E.T)</a:t>
                      </a:r>
                      <a:endParaRPr lang="en-US" sz="1800" b="1"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40382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a)</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No. of theatres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0382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b)</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Total No. of Seats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955377">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c)</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E.T. paid to Commercial Taxes Department by theatres for 2022-23 (Details to be collected by the ULB from the theatres covered in their area)</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 </a:t>
                      </a:r>
                      <a:r>
                        <a:rPr lang="en-US" sz="1800" b="0" i="0" u="none" strike="noStrike" dirty="0" smtClean="0">
                          <a:latin typeface="Arial"/>
                        </a:rPr>
                        <a:t>(</a:t>
                      </a:r>
                      <a:r>
                        <a:rPr lang="en-US" sz="1800" b="0" i="0" u="none" strike="noStrike" dirty="0">
                          <a:latin typeface="Arial"/>
                        </a:rPr>
                        <a:t>Rs. in thousands)</a:t>
                      </a:r>
                    </a:p>
                    <a:p>
                      <a:pPr algn="ctr" fontAlgn="t"/>
                      <a:endParaRPr lang="en-US" sz="1800" b="0"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95109">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d)</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E.T. transferred to ULB in 2022-23</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 </a:t>
                      </a:r>
                      <a:r>
                        <a:rPr lang="en-US" sz="1800" b="0" i="0" u="none" strike="noStrike" dirty="0" smtClean="0">
                          <a:latin typeface="Arial"/>
                        </a:rPr>
                        <a:t>(</a:t>
                      </a:r>
                      <a:r>
                        <a:rPr lang="en-US" sz="1800" b="0" i="0" u="none" strike="noStrike" dirty="0">
                          <a:latin typeface="Arial"/>
                        </a:rPr>
                        <a:t>Rs. in thousands)</a:t>
                      </a:r>
                    </a:p>
                    <a:p>
                      <a:pPr algn="ctr" fontAlgn="t"/>
                      <a:endParaRPr lang="en-US" sz="1800" b="0"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852516">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e)</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Arrears, if any due to be paid to Municipality and the years to which those relate</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dirty="0">
                          <a:latin typeface="Arial"/>
                        </a:rPr>
                        <a:t> </a:t>
                      </a:r>
                      <a:r>
                        <a:rPr lang="en-US" sz="1800" b="0" i="0" u="none" strike="noStrike" dirty="0" smtClean="0">
                          <a:latin typeface="Arial"/>
                        </a:rPr>
                        <a:t>(</a:t>
                      </a:r>
                      <a:r>
                        <a:rPr lang="en-US" sz="1800" b="0" i="0" u="none" strike="noStrike" dirty="0">
                          <a:latin typeface="Arial"/>
                        </a:rPr>
                        <a:t>Rs. in thousands)</a:t>
                      </a:r>
                    </a:p>
                    <a:p>
                      <a:pPr algn="ctr" fontAlgn="t"/>
                      <a:endParaRPr lang="en-US" sz="1800" b="0"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0382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5">
                  <a:txBody>
                    <a:bodyPr/>
                    <a:lstStyle/>
                    <a:p>
                      <a:pPr algn="ctr" fontAlgn="t"/>
                      <a:r>
                        <a:rPr lang="en-US" sz="1800" b="1" i="0" u="none" strike="noStrike" dirty="0">
                          <a:latin typeface="Arial"/>
                        </a:rPr>
                        <a:t>2</a:t>
                      </a:r>
                    </a:p>
                    <a:p>
                      <a:pPr algn="ctr" fontAlgn="t"/>
                      <a:r>
                        <a:rPr lang="en-US" sz="1800" b="1"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1800" b="1" i="0" u="none" strike="noStrike" dirty="0">
                          <a:latin typeface="Arial"/>
                        </a:rPr>
                        <a:t>Surcharge on Stamp </a:t>
                      </a:r>
                      <a:r>
                        <a:rPr lang="en-US" sz="1800" b="1" i="0" u="none" strike="noStrike" dirty="0" smtClean="0">
                          <a:latin typeface="Arial"/>
                        </a:rPr>
                        <a:t>Duty (</a:t>
                      </a:r>
                      <a:r>
                        <a:rPr lang="en-US" sz="1800" b="1" i="0" u="none" strike="noStrike" dirty="0">
                          <a:latin typeface="Arial"/>
                        </a:rPr>
                        <a:t>Rs. in thousands)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602967">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a)</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Surcharge received by the ULB during 2020-21 to 2023-24</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0382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b)</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Surcharge pending as on 31.3.2024</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0382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c)</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Balance due </a:t>
                      </a:r>
                      <a:r>
                        <a:rPr lang="en-US" sz="1800" b="0" i="0" u="none" strike="noStrike" dirty="0" err="1">
                          <a:latin typeface="Arial"/>
                        </a:rPr>
                        <a:t>upto</a:t>
                      </a:r>
                      <a:r>
                        <a:rPr lang="en-US" sz="1800" b="0" i="0" u="none" strike="noStrike" dirty="0">
                          <a:latin typeface="Arial"/>
                        </a:rPr>
                        <a:t> 2023-24</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3371">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d</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From which quarter the said amount is due</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157465" y="577507"/>
          <a:ext cx="11816821" cy="6186148"/>
        </p:xfrm>
        <a:graphic>
          <a:graphicData uri="http://schemas.openxmlformats.org/drawingml/2006/table">
            <a:tbl>
              <a:tblPr/>
              <a:tblGrid>
                <a:gridCol w="425026"/>
                <a:gridCol w="514504"/>
                <a:gridCol w="402656"/>
                <a:gridCol w="7934477"/>
                <a:gridCol w="2540158"/>
              </a:tblGrid>
              <a:tr h="346561">
                <a:tc rowSpan="7">
                  <a:txBody>
                    <a:bodyPr/>
                    <a:lstStyle/>
                    <a:p>
                      <a:pPr algn="ctr" fontAlgn="t"/>
                      <a:r>
                        <a:rPr lang="en-US" sz="1800" b="1" i="0" u="none" strike="noStrike" dirty="0">
                          <a:latin typeface="Arial"/>
                        </a:rPr>
                        <a:t>5</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1800" b="1" i="0" u="none" strike="noStrike" dirty="0">
                          <a:latin typeface="Arial"/>
                        </a:rPr>
                        <a:t> </a:t>
                      </a:r>
                      <a:r>
                        <a:rPr lang="en-US" sz="1800" b="1" i="0" u="none" strike="noStrike" dirty="0" smtClean="0">
                          <a:latin typeface="Arial"/>
                        </a:rPr>
                        <a:t>  Dangerous </a:t>
                      </a:r>
                      <a:r>
                        <a:rPr lang="en-US" sz="1800" b="1" i="0" u="none" strike="noStrike" dirty="0">
                          <a:latin typeface="Arial"/>
                        </a:rPr>
                        <a:t>&amp;</a:t>
                      </a:r>
                      <a:r>
                        <a:rPr lang="en-US" sz="1800" b="1" i="0" u="none" strike="noStrike" dirty="0" smtClean="0">
                          <a:latin typeface="Arial"/>
                        </a:rPr>
                        <a:t>Obnoxious (D &amp;O) </a:t>
                      </a:r>
                      <a:r>
                        <a:rPr lang="en-US" sz="1800" b="1" i="0" u="none" strike="noStrike" dirty="0">
                          <a:latin typeface="Arial"/>
                        </a:rPr>
                        <a:t>Trade </a:t>
                      </a:r>
                      <a:r>
                        <a:rPr lang="en-US" sz="1800" b="1" i="0" u="none" strike="noStrike" dirty="0" err="1">
                          <a:latin typeface="Arial"/>
                        </a:rPr>
                        <a:t>Licence</a:t>
                      </a: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598341">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a:txBody>
                    <a:bodyPr/>
                    <a:lstStyle/>
                    <a:p>
                      <a:pPr algn="ctr" fontAlgn="t"/>
                      <a:r>
                        <a:rPr lang="en-US" sz="1800" b="1" i="0" u="none" strike="noStrike" dirty="0">
                          <a:latin typeface="Arial"/>
                        </a:rPr>
                        <a:t>a)</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Whether the list of D&amp;O trades has been updated?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1" i="0" u="none" strike="noStrike" dirty="0">
                          <a:latin typeface="Arial"/>
                        </a:rPr>
                        <a:t>Type Yes or NO</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8767">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If so, the year of revision and the new trades included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418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3">
                  <a:txBody>
                    <a:bodyPr/>
                    <a:lstStyle/>
                    <a:p>
                      <a:pPr algn="ctr" fontAlgn="t"/>
                      <a:r>
                        <a:rPr lang="en-US" sz="1800" b="1" i="0" u="none" strike="noStrike" dirty="0">
                          <a:latin typeface="Arial"/>
                        </a:rPr>
                        <a:t>b)</a:t>
                      </a:r>
                    </a:p>
                    <a:p>
                      <a:pPr algn="ctr" fontAlgn="t"/>
                      <a:r>
                        <a:rPr lang="en-US" sz="1800" b="1" i="0" u="none" strike="noStrike" dirty="0">
                          <a:latin typeface="Arial"/>
                        </a:rPr>
                        <a:t> </a:t>
                      </a:r>
                    </a:p>
                    <a:p>
                      <a:pPr algn="ctr" fontAlgn="t"/>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Has revision of rates been carried out?               </a:t>
                      </a:r>
                      <a:br>
                        <a:rPr lang="en-US" sz="1800" b="0" i="0" u="none" strike="noStrike" dirty="0">
                          <a:latin typeface="Arial"/>
                        </a:rPr>
                      </a:br>
                      <a:r>
                        <a:rPr lang="en-US" sz="1800" b="0" i="0" u="none" strike="noStrike" dirty="0">
                          <a:latin typeface="Arial"/>
                        </a:rPr>
                        <a:t>If Yes, year of last revision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1" i="0" u="none" strike="noStrike" dirty="0">
                          <a:latin typeface="Arial"/>
                        </a:rPr>
                        <a:t>Type Yes or NO</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1485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If Yes, year of last revision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1"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8767">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If Yes, Additional income derived from revision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56597">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1"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a:rPr>
                        <a:t>Do you wish to include any trade or establishment? (Please list)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84427">
                <a:tc rowSpan="4">
                  <a:txBody>
                    <a:bodyPr/>
                    <a:lstStyle/>
                    <a:p>
                      <a:pPr algn="ctr" fontAlgn="t"/>
                      <a:r>
                        <a:rPr lang="en-US" sz="1800" b="1" i="0" u="none" strike="noStrike" dirty="0">
                          <a:latin typeface="Arial"/>
                        </a:rPr>
                        <a:t>6</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1800" b="1" i="0" u="none" strike="noStrike" dirty="0">
                          <a:latin typeface="Arial"/>
                        </a:rPr>
                        <a:t>List out the concessions/exemptions in the levy of non-tax items granted by the Municipality</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651218">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3">
                  <a:txBody>
                    <a:bodyPr/>
                    <a:lstStyle/>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Type  of concessions / exemptions granted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51218">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Year of grant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51218">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Quantum of loss to Municipality per year (Rs. in thousands)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1800" b="0" i="0" u="none" strike="noStrike" dirty="0">
                          <a:latin typeface="Arial"/>
                        </a:rPr>
                        <a:t> </a:t>
                      </a:r>
                    </a:p>
                  </a:txBody>
                  <a:tcPr marL="108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txBox="1">
            <a:spLocks/>
          </p:cNvSpPr>
          <p:nvPr/>
        </p:nvSpPr>
        <p:spPr>
          <a:xfrm>
            <a:off x="37528" y="47210"/>
            <a:ext cx="12088823" cy="501430"/>
          </a:xfrm>
          <a:prstGeom prst="rect">
            <a:avLst/>
          </a:prstGeom>
        </p:spPr>
        <p:txBody>
          <a:bodyPr vert="horz" lIns="91440" tIns="45720" rIns="91440" bIns="45720" rtlCol="0" anchor="t">
            <a:normAutofit fontScale="90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3600" b="1"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36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153837" y="728818"/>
          <a:ext cx="11893020" cy="6063867"/>
        </p:xfrm>
        <a:graphic>
          <a:graphicData uri="http://schemas.openxmlformats.org/drawingml/2006/table">
            <a:tbl>
              <a:tblPr/>
              <a:tblGrid>
                <a:gridCol w="427362"/>
                <a:gridCol w="506086"/>
                <a:gridCol w="404868"/>
                <a:gridCol w="4476050"/>
                <a:gridCol w="6078654"/>
              </a:tblGrid>
              <a:tr h="539900">
                <a:tc rowSpan="7">
                  <a:txBody>
                    <a:bodyPr/>
                    <a:lstStyle/>
                    <a:p>
                      <a:pPr algn="ctr" fontAlgn="t"/>
                      <a:r>
                        <a:rPr lang="en-US" sz="2000" b="1" i="0" u="none" strike="noStrike" dirty="0">
                          <a:latin typeface="Arial"/>
                        </a:rPr>
                        <a:t>7</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2000" b="1" i="0" u="none" strike="noStrike" dirty="0">
                          <a:latin typeface="Arial"/>
                        </a:rPr>
                        <a:t>Track rent </a:t>
                      </a:r>
                      <a:r>
                        <a:rPr lang="en-US" sz="2000" b="1" i="0" u="none" strike="noStrike" dirty="0" smtClean="0">
                          <a:latin typeface="Arial"/>
                        </a:rPr>
                        <a:t>collected</a:t>
                      </a:r>
                      <a:endParaRPr lang="en-US" sz="2000" b="0" i="0" u="none" strike="noStrike" dirty="0">
                        <a:latin typeface="Arial"/>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44469">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From O.F.C</a:t>
                      </a:r>
                      <a:r>
                        <a:rPr lang="en-US" sz="2000" b="1" i="0" u="none" strike="noStrike" dirty="0" smtClean="0">
                          <a:latin typeface="Arial"/>
                        </a:rPr>
                        <a:t>.(Optical Fiber cable)</a:t>
                      </a:r>
                      <a:endParaRPr lang="en-US" sz="2000" b="1" i="0" u="none" strike="noStrike" dirty="0">
                        <a:latin typeface="Arial"/>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144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Rate of levy / per </a:t>
                      </a:r>
                      <a:r>
                        <a:rPr lang="en-US" sz="2000" b="0" i="0" u="none" strike="noStrike" dirty="0" err="1">
                          <a:latin typeface="Arial"/>
                        </a:rPr>
                        <a:t>k.m</a:t>
                      </a:r>
                      <a:r>
                        <a:rPr lang="en-US" sz="2000" b="0" i="0" u="none" strike="noStrike" dirty="0">
                          <a:latin typeface="Arial"/>
                        </a:rPr>
                        <a: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144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Amount collected for the past 3 years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144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1" i="0" u="none" strike="noStrike" dirty="0">
                          <a:latin typeface="Arial"/>
                        </a:rPr>
                        <a:t>From Cable T.V. Line</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144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Rate of levy / per </a:t>
                      </a:r>
                      <a:r>
                        <a:rPr lang="en-US" sz="2000" b="0" i="0" u="none" strike="noStrike" dirty="0" err="1">
                          <a:latin typeface="Arial"/>
                        </a:rPr>
                        <a:t>k.m</a:t>
                      </a:r>
                      <a:r>
                        <a:rPr lang="en-US" sz="2000" b="0" i="0" u="none" strike="noStrike" dirty="0">
                          <a:latin typeface="Arial"/>
                        </a:rPr>
                        <a: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71447">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Amount collected for the past 3 years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001741">
                <a:tc>
                  <a:txBody>
                    <a:bodyPr/>
                    <a:lstStyle/>
                    <a:p>
                      <a:pPr algn="ctr" fontAlgn="t"/>
                      <a:r>
                        <a:rPr lang="en-US" sz="2000" b="1" i="0" u="none" strike="noStrike">
                          <a:latin typeface="Arial"/>
                        </a:rPr>
                        <a:t>8</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t"/>
                      <a:r>
                        <a:rPr lang="en-US" sz="2000" b="1" i="0" u="none" strike="noStrike" dirty="0">
                          <a:latin typeface="Arial"/>
                        </a:rPr>
                        <a:t> Your Suggestions for additional income generating avenues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t"/>
                      <a:r>
                        <a:rPr lang="en-US" sz="20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020522">
                <a:tc>
                  <a:txBody>
                    <a:bodyPr/>
                    <a:lstStyle/>
                    <a:p>
                      <a:pPr algn="ctr" fontAlgn="t"/>
                      <a:r>
                        <a:rPr lang="en-US" sz="2000" b="0" i="0" u="none" strike="noStrike">
                          <a:latin typeface="Arial"/>
                        </a:rPr>
                        <a:t>9</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4">
                  <a:txBody>
                    <a:bodyPr/>
                    <a:lstStyle/>
                    <a:p>
                      <a:pPr algn="l" fontAlgn="t"/>
                      <a:r>
                        <a:rPr lang="en-US" sz="2000" b="0" i="0" u="none" strike="noStrike" dirty="0">
                          <a:latin typeface="Arial"/>
                        </a:rPr>
                        <a:t>Any other</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454" y="-72344"/>
            <a:ext cx="12000568" cy="494619"/>
          </a:xfrm>
        </p:spPr>
        <p:txBody>
          <a:bodyPr anchor="t">
            <a:noAutofit/>
          </a:bodyPr>
          <a:lstStyle/>
          <a:p>
            <a:r>
              <a:rPr lang="en-US" sz="2800" b="1" dirty="0" smtClean="0">
                <a:effectLst>
                  <a:outerShdw blurRad="38100" dist="38100" dir="2700000" algn="tl">
                    <a:srgbClr val="000000">
                      <a:alpha val="43137"/>
                    </a:srgbClr>
                  </a:outerShdw>
                </a:effectLst>
                <a:latin typeface="Arial" pitchFamily="34" charset="0"/>
                <a:cs typeface="Arial" pitchFamily="34" charset="0"/>
              </a:rPr>
              <a:t>PART IV: DATA ON </a:t>
            </a:r>
            <a:r>
              <a:rPr lang="en-US" sz="2400" b="1" dirty="0" smtClean="0">
                <a:effectLst>
                  <a:outerShdw blurRad="38100" dist="38100" dir="2700000" algn="tl">
                    <a:srgbClr val="000000">
                      <a:alpha val="43137"/>
                    </a:srgbClr>
                  </a:outerShdw>
                </a:effectLst>
                <a:latin typeface="Arial" pitchFamily="34" charset="0"/>
                <a:cs typeface="Arial" pitchFamily="34" charset="0"/>
              </a:rPr>
              <a:t>SERVICE</a:t>
            </a:r>
            <a:r>
              <a:rPr lang="en-US" sz="2800" b="1" dirty="0" smtClean="0">
                <a:effectLst>
                  <a:outerShdw blurRad="38100" dist="38100" dir="2700000" algn="tl">
                    <a:srgbClr val="000000">
                      <a:alpha val="43137"/>
                    </a:srgbClr>
                  </a:outerShdw>
                </a:effectLst>
                <a:latin typeface="Arial" pitchFamily="34" charset="0"/>
                <a:cs typeface="Arial" pitchFamily="34" charset="0"/>
              </a:rPr>
              <a:t> LEVELS &amp; ASSETS</a:t>
            </a:r>
            <a:endParaRPr lang="en-US" sz="28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66675" y="399604"/>
          <a:ext cx="12049127" cy="6383279"/>
        </p:xfrm>
        <a:graphic>
          <a:graphicData uri="http://schemas.openxmlformats.org/drawingml/2006/table">
            <a:tbl>
              <a:tblPr/>
              <a:tblGrid>
                <a:gridCol w="366890"/>
                <a:gridCol w="372285"/>
                <a:gridCol w="453217"/>
                <a:gridCol w="619973"/>
                <a:gridCol w="4394760"/>
                <a:gridCol w="1816100"/>
                <a:gridCol w="3124200"/>
                <a:gridCol w="901702"/>
              </a:tblGrid>
              <a:tr h="296809">
                <a:tc>
                  <a:txBody>
                    <a:bodyPr/>
                    <a:lstStyle/>
                    <a:p>
                      <a:pPr algn="ctr" fontAlgn="ctr"/>
                      <a:r>
                        <a:rPr lang="en-US" sz="1800" b="1" i="0" u="none" strike="noStrike" dirty="0">
                          <a:latin typeface="Arial"/>
                        </a:rPr>
                        <a:t>A</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7">
                  <a:txBody>
                    <a:bodyPr/>
                    <a:lstStyle/>
                    <a:p>
                      <a:pPr algn="l" fontAlgn="ctr"/>
                      <a:r>
                        <a:rPr lang="en-US" sz="1800" b="1" i="0" u="none" strike="noStrike" dirty="0" smtClean="0">
                          <a:latin typeface="Arial"/>
                        </a:rPr>
                        <a:t>  Service </a:t>
                      </a:r>
                      <a:r>
                        <a:rPr lang="en-US" sz="1800" b="1" i="0" u="none" strike="noStrike" dirty="0">
                          <a:latin typeface="Arial"/>
                        </a:rPr>
                        <a:t>Levels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96809">
                <a:tc rowSpan="22">
                  <a:txBody>
                    <a:bodyPr/>
                    <a:lstStyle/>
                    <a:p>
                      <a:pPr algn="ctr" fontAlgn="ctr"/>
                      <a:r>
                        <a:rPr lang="en-US" sz="1600" b="1" i="0" u="none" strike="noStrike" dirty="0">
                          <a:latin typeface="Arial"/>
                        </a:rPr>
                        <a:t>1</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p>
                      <a:pPr algn="ctr" fontAlgn="ctr"/>
                      <a:r>
                        <a:rPr lang="en-US" sz="16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7">
                  <a:txBody>
                    <a:bodyPr/>
                    <a:lstStyle/>
                    <a:p>
                      <a:pPr algn="l" fontAlgn="ctr"/>
                      <a:r>
                        <a:rPr lang="en-US" sz="1800" b="1" i="0" u="none" strike="noStrike" dirty="0">
                          <a:latin typeface="Arial"/>
                        </a:rPr>
                        <a:t>Water Supply</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a</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Source of Water (Please Tick)</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Surface</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Sub-surface</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Both</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351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b</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Scheme-wise Water Supply </a:t>
                      </a:r>
                      <a:r>
                        <a:rPr lang="en-US" sz="1600" b="0" i="0" u="none" strike="noStrike" dirty="0" smtClean="0">
                          <a:latin typeface="Arial"/>
                        </a:rPr>
                        <a:t>Details</a:t>
                      </a:r>
                      <a:endParaRPr lang="en-US" sz="1600" b="0" i="0" u="none" strike="noStrike" dirty="0">
                        <a:latin typeface="Arial"/>
                      </a:endParaRP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500" b="0" i="0" u="none" strike="noStrike" dirty="0">
                        <a:latin typeface="Arial"/>
                      </a:endParaRPr>
                    </a:p>
                  </a:txBody>
                  <a:tcPr marL="3923" marR="3923" marT="3923"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l" fontAlgn="ctr"/>
                      <a:endParaRPr lang="en-US" sz="1400" b="0" i="0" u="none" strike="noStrike" dirty="0">
                        <a:latin typeface="Arial"/>
                      </a:endParaRPr>
                    </a:p>
                  </a:txBody>
                  <a:tcPr marL="3923" marR="3923" marT="3923"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sz="1600" b="0" i="0" u="none" strike="noStrike" dirty="0">
                          <a:latin typeface="Arial"/>
                        </a:rPr>
                        <a:t>Local Body - (Own Scheme)</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PHE/Urban Water </a:t>
                      </a:r>
                      <a:r>
                        <a:rPr lang="en-US" sz="1600" b="0" i="0" u="none" strike="noStrike" dirty="0" smtClean="0">
                          <a:latin typeface="Arial"/>
                        </a:rPr>
                        <a:t>Supply &amp;Sewerage Board</a:t>
                      </a:r>
                      <a:endParaRPr lang="en-US" sz="1600" b="0" i="0" u="none" strike="noStrike" dirty="0">
                        <a:latin typeface="Arial"/>
                      </a:endParaRP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051">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6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500" b="0" i="0" u="none" strike="noStrike">
                        <a:latin typeface="Arial"/>
                      </a:endParaRPr>
                    </a:p>
                  </a:txBody>
                  <a:tcPr marL="3923" marR="3923" marT="3923"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en-US" sz="1600" b="0" i="0" u="none" strike="noStrike" dirty="0">
                          <a:latin typeface="Arial"/>
                        </a:rPr>
                        <a:t>Quantity Supplied (MLD</a:t>
                      </a:r>
                      <a:r>
                        <a:rPr lang="en-US" sz="1600" b="0" i="0" u="none" strike="noStrike" dirty="0" smtClean="0">
                          <a:latin typeface="Arial"/>
                        </a:rPr>
                        <a:t>)(Million Liter Per Day)</a:t>
                      </a:r>
                      <a:endParaRPr lang="en-US" sz="1600" b="0" i="0" u="none" strike="noStrike" dirty="0">
                        <a:latin typeface="Arial"/>
                      </a:endParaRP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6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500" b="0" i="0" u="none" strike="noStrike">
                        <a:latin typeface="Arial"/>
                      </a:endParaRPr>
                    </a:p>
                  </a:txBody>
                  <a:tcPr marL="3923" marR="3923" marT="3923"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en-US" sz="1600" b="0" i="0" u="none" strike="noStrike" dirty="0">
                          <a:latin typeface="Arial"/>
                        </a:rPr>
                        <a:t>Distance of the Source from Town (</a:t>
                      </a:r>
                      <a:r>
                        <a:rPr lang="en-US" sz="1600" b="0" i="0" u="none" strike="noStrike" dirty="0" err="1">
                          <a:latin typeface="Arial"/>
                        </a:rPr>
                        <a:t>Kms</a:t>
                      </a:r>
                      <a:r>
                        <a:rPr lang="en-US" sz="1600" b="0" i="0" u="none" strike="noStrike" dirty="0">
                          <a:latin typeface="Arial"/>
                        </a:rPr>
                        <a:t>)</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600" b="0" i="0" u="none" strike="noStrike">
                          <a:latin typeface="Arial"/>
                        </a:rPr>
                        <a:t>iii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500" b="0" i="0" u="none" strike="noStrike">
                        <a:latin typeface="Arial"/>
                      </a:endParaRPr>
                    </a:p>
                  </a:txBody>
                  <a:tcPr marL="3923" marR="3923" marT="3923"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l" fontAlgn="ctr"/>
                      <a:r>
                        <a:rPr lang="en-US" sz="1600" b="0" i="0" u="none" strike="noStrike" dirty="0">
                          <a:latin typeface="Arial"/>
                        </a:rPr>
                        <a:t>Treatment Plant capacity (MLD)</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c</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Length of Pipe lines (Distribution Network)</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err="1">
                          <a:latin typeface="Arial"/>
                        </a:rPr>
                        <a:t>Kms</a:t>
                      </a:r>
                      <a:r>
                        <a:rPr lang="en-US" sz="1600" b="0" i="0" u="none" strike="noStrike" dirty="0">
                          <a:latin typeface="Arial"/>
                        </a:rPr>
                        <a:t>.</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83473">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d</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Storage Reservoirs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Nos.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Capacity in </a:t>
                      </a:r>
                      <a:r>
                        <a:rPr lang="en-US" sz="1600" b="0" i="0" u="none" strike="noStrike" dirty="0" err="1">
                          <a:latin typeface="Arial"/>
                        </a:rPr>
                        <a:t>Lakh</a:t>
                      </a:r>
                      <a:r>
                        <a:rPr lang="en-US" sz="1600" b="0" i="0" u="none" strike="noStrike" dirty="0">
                          <a:latin typeface="Arial"/>
                        </a:rPr>
                        <a:t> </a:t>
                      </a:r>
                      <a:r>
                        <a:rPr lang="en-US" sz="1600" b="0" i="0" u="none" strike="noStrike" dirty="0" err="1">
                          <a:latin typeface="Arial"/>
                        </a:rPr>
                        <a:t>litres</a:t>
                      </a:r>
                      <a:endParaRPr lang="en-US" sz="1600" b="0" i="0" u="none" strike="noStrike" dirty="0">
                        <a:latin typeface="Arial"/>
                      </a:endParaRP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Over Head Tanks (OHT)</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815">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Ground Level Reservoirs (GLR)</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815">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e</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No. of House Service Connections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Metered</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Un-metered</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815">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Residential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815">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Non Domestic/Commercial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Industrial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56815">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f</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No. of Public Fountains (Stand Posts)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g</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Water Tariff Details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Rs. per 1000 litres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Flat Rate Rs/month</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  Residential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  Non Domestic/Commercial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  Industrial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h</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600" b="0" i="0" u="none" strike="noStrike" dirty="0">
                          <a:latin typeface="Arial"/>
                        </a:rPr>
                        <a:t>Details of last revision of water tariff</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66159">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Year of revision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80551">
                <a:tc vMerge="1">
                  <a:txBody>
                    <a:bodyPr/>
                    <a:lstStyle/>
                    <a:p>
                      <a:pPr algn="ctr" fontAlgn="ctr"/>
                      <a:endParaRPr lang="en-US" sz="16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600" b="0" i="0" u="none" strike="noStrike" dirty="0">
                          <a:latin typeface="Arial"/>
                        </a:rPr>
                        <a:t>Revision of rate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600" b="0" i="0" u="none" strike="noStrike" dirty="0">
                          <a:latin typeface="Arial"/>
                        </a:rPr>
                        <a:t>From</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600" b="0" i="0" u="none" strike="noStrike" dirty="0">
                          <a:latin typeface="Arial"/>
                        </a:rPr>
                        <a:t>To</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6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56" y="-93299"/>
            <a:ext cx="12000568" cy="504779"/>
          </a:xfrm>
        </p:spPr>
        <p:txBody>
          <a:bodyPr anchor="t">
            <a:normAutofit fontScale="90000"/>
          </a:bodyPr>
          <a:lstStyle/>
          <a:p>
            <a:pPr algn="l"/>
            <a:r>
              <a:rPr lang="en-US" sz="3200" b="1" dirty="0" err="1" smtClean="0">
                <a:effectLst>
                  <a:outerShdw blurRad="38100" dist="38100" dir="2700000" algn="tl">
                    <a:srgbClr val="000000">
                      <a:alpha val="43137"/>
                    </a:srgbClr>
                  </a:outerShdw>
                </a:effectLst>
                <a:latin typeface="Arial" pitchFamily="34" charset="0"/>
                <a:cs typeface="Arial" pitchFamily="34" charset="0"/>
              </a:rPr>
              <a:t>Contd</a:t>
            </a:r>
            <a:r>
              <a:rPr lang="en-US" sz="3200" b="1" dirty="0" smtClean="0">
                <a:effectLst>
                  <a:outerShdw blurRad="38100" dist="38100" dir="2700000" algn="tl">
                    <a:srgbClr val="000000">
                      <a:alpha val="43137"/>
                    </a:srgbClr>
                  </a:outerShdw>
                </a:effectLst>
                <a:latin typeface="Arial" pitchFamily="34" charset="0"/>
                <a:cs typeface="Arial" pitchFamily="34" charset="0"/>
              </a:rPr>
              <a:t>…</a:t>
            </a:r>
            <a:endParaRPr lang="en-US" sz="32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60960" y="381000"/>
          <a:ext cx="12054841" cy="6419849"/>
        </p:xfrm>
        <a:graphic>
          <a:graphicData uri="http://schemas.openxmlformats.org/drawingml/2006/table">
            <a:tbl>
              <a:tblPr/>
              <a:tblGrid>
                <a:gridCol w="384129"/>
                <a:gridCol w="389776"/>
                <a:gridCol w="474513"/>
                <a:gridCol w="6193210"/>
                <a:gridCol w="1394519"/>
                <a:gridCol w="1471992"/>
                <a:gridCol w="1746702"/>
              </a:tblGrid>
              <a:tr h="315806">
                <a:tc>
                  <a:txBody>
                    <a:bodyPr/>
                    <a:lstStyle/>
                    <a:p>
                      <a:pPr algn="ctr" fontAlgn="ctr"/>
                      <a:r>
                        <a:rPr lang="en-US" sz="2000" b="1" i="0" u="none" strike="noStrike" dirty="0">
                          <a:latin typeface="Arial"/>
                        </a:rPr>
                        <a:t>A</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6">
                  <a:txBody>
                    <a:bodyPr/>
                    <a:lstStyle/>
                    <a:p>
                      <a:pPr algn="l" fontAlgn="ctr"/>
                      <a:r>
                        <a:rPr lang="en-US" sz="2000" b="1" i="0" u="none" strike="noStrike" dirty="0">
                          <a:latin typeface="Arial"/>
                        </a:rPr>
                        <a:t>Service Levels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5806">
                <a:tc rowSpan="16">
                  <a:txBody>
                    <a:bodyPr/>
                    <a:lstStyle/>
                    <a:p>
                      <a:pPr algn="ctr" fontAlgn="ctr"/>
                      <a:r>
                        <a:rPr lang="en-US" sz="2000" b="1" i="0" u="none" strike="noStrike" dirty="0">
                          <a:latin typeface="Arial"/>
                        </a:rPr>
                        <a:t>1</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p>
                      <a:pPr algn="ctr" fontAlgn="ctr"/>
                      <a:r>
                        <a:rPr lang="en-US" sz="20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6">
                  <a:txBody>
                    <a:bodyPr/>
                    <a:lstStyle/>
                    <a:p>
                      <a:pPr algn="l" fontAlgn="ctr"/>
                      <a:r>
                        <a:rPr lang="en-US" sz="2000" b="1" i="0" u="none" strike="noStrike" dirty="0">
                          <a:latin typeface="Arial"/>
                        </a:rPr>
                        <a:t>Water Supply</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75304">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2000" b="0" i="0" u="none" strike="noStrike" dirty="0">
                          <a:latin typeface="Arial"/>
                        </a:rPr>
                        <a:t>New Connection Fee/Deposit </a:t>
                      </a:r>
                      <a:r>
                        <a:rPr lang="en-US" sz="2000" b="0" i="0" u="none" strike="noStrike" dirty="0" smtClean="0">
                          <a:latin typeface="Arial"/>
                        </a:rPr>
                        <a:t>(in</a:t>
                      </a:r>
                      <a:r>
                        <a:rPr lang="en-US" sz="2000" b="0" i="0" u="none" strike="noStrike" baseline="0" dirty="0" smtClean="0">
                          <a:latin typeface="Arial"/>
                        </a:rPr>
                        <a:t> </a:t>
                      </a:r>
                      <a:r>
                        <a:rPr lang="en-US" sz="2000" b="0" i="0" u="none" strike="noStrike" dirty="0" smtClean="0">
                          <a:latin typeface="Arial"/>
                        </a:rPr>
                        <a:t>Rupees/ Connection</a:t>
                      </a:r>
                      <a:r>
                        <a:rPr lang="en-US" sz="2000" b="0" i="0" u="none" strike="noStrike" dirty="0">
                          <a:latin typeface="Arial"/>
                        </a:rPr>
                        <a:t>)</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20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Residential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Non Domestic/Commercial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iii</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Industrial</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27599">
                <a:tc vMerge="1">
                  <a:txBody>
                    <a:bodyPr/>
                    <a:lstStyle/>
                    <a:p>
                      <a:pPr algn="ctr" fontAlgn="ctr"/>
                      <a:endParaRPr lang="en-US" sz="1800" b="0" i="0" u="none" strike="noStrike">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2000" b="1" i="0" u="none" strike="noStrike">
                          <a:latin typeface="Arial"/>
                        </a:rPr>
                        <a:t>j</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2000" b="0" i="0" u="none" strike="noStrike" dirty="0">
                          <a:latin typeface="Arial"/>
                        </a:rPr>
                        <a:t>Amount collected as Connection Fee in  the last 5 years (</a:t>
                      </a:r>
                      <a:r>
                        <a:rPr lang="en-US" sz="2000" b="0" i="0" u="none" strike="noStrike" dirty="0" err="1">
                          <a:latin typeface="Arial"/>
                        </a:rPr>
                        <a:t>upto</a:t>
                      </a:r>
                      <a:r>
                        <a:rPr lang="en-US" sz="2000" b="0" i="0" u="none" strike="noStrike" dirty="0">
                          <a:latin typeface="Arial"/>
                        </a:rPr>
                        <a:t> 31.03.2024) (Rs. in thousands)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20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Acute month</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Normal month</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7149">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k</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2000" b="0" i="0" u="none" strike="noStrike" dirty="0">
                          <a:latin typeface="Arial"/>
                        </a:rPr>
                        <a:t>Water Supply (LPCD-</a:t>
                      </a:r>
                      <a:r>
                        <a:rPr lang="en-US" sz="2000" b="0" i="0" u="none" strike="noStrike" dirty="0" err="1">
                          <a:latin typeface="Arial"/>
                        </a:rPr>
                        <a:t>Litre</a:t>
                      </a:r>
                      <a:r>
                        <a:rPr lang="en-US" sz="2000" b="0" i="0" u="none" strike="noStrike" dirty="0">
                          <a:latin typeface="Arial"/>
                        </a:rPr>
                        <a:t> Per Capita Per Day)</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0733">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l</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a</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Whether the supply is regular or </a:t>
                      </a:r>
                      <a:r>
                        <a:rPr lang="en-US" sz="2000" b="0" i="0" u="none" strike="noStrike" dirty="0" smtClean="0">
                          <a:latin typeface="Arial"/>
                        </a:rPr>
                        <a:t>intermittent?</a:t>
                      </a:r>
                      <a:endParaRPr lang="en-US" sz="2000" b="0" i="0" u="none" strike="noStrike" dirty="0">
                        <a:latin typeface="Arial"/>
                      </a:endParaRP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27599">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b</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Frequency of supply - Daily/Alternative </a:t>
                      </a:r>
                      <a:r>
                        <a:rPr lang="en-US" sz="2000" b="0" i="0" u="none" strike="noStrike" dirty="0" smtClean="0">
                          <a:latin typeface="Arial"/>
                        </a:rPr>
                        <a:t>days/More than </a:t>
                      </a:r>
                      <a:r>
                        <a:rPr lang="en-US" sz="2000" b="0" i="0" u="none" strike="noStrike" dirty="0">
                          <a:latin typeface="Arial"/>
                        </a:rPr>
                        <a:t>2days/ Hours of Supply</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27599">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m</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a</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Illegal tapping of waterlines detected in the past 5 years and the action taken</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b</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Amount collected by way of penalty</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n</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2000" b="0" i="0" u="none" strike="noStrike" dirty="0">
                          <a:latin typeface="Arial"/>
                        </a:rPr>
                        <a:t>Uncovered habitations for water supply schemes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o</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Details on water supply vehicles</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No. of vehicles</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dirty="0">
                          <a:latin typeface="Arial"/>
                        </a:rPr>
                        <a:t>Rated Capacity</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dirty="0">
                          <a:latin typeface="Arial"/>
                        </a:rPr>
                        <a:t> </a:t>
                      </a:r>
                    </a:p>
                  </a:txBody>
                  <a:tcPr marL="72000"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Own</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Hired</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(in </a:t>
                      </a:r>
                      <a:r>
                        <a:rPr lang="en-US" sz="1800" b="0" i="0" u="none" strike="noStrike" dirty="0" err="1">
                          <a:latin typeface="Arial"/>
                        </a:rPr>
                        <a:t>Litres</a:t>
                      </a:r>
                      <a:r>
                        <a:rPr lang="en-US" sz="1800" b="0" i="0" u="none" strike="noStrike" dirty="0">
                          <a:latin typeface="Arial"/>
                        </a:rPr>
                        <a:t>)</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5806">
                <a:tc vMerge="1">
                  <a:txBody>
                    <a:bodyPr/>
                    <a:lstStyle/>
                    <a:p>
                      <a:pPr algn="ctr" fontAlgn="ctr"/>
                      <a:endParaRPr lang="en-US" sz="1800" b="0" i="0" u="none" strike="noStrike" dirty="0">
                        <a:latin typeface="Arial"/>
                      </a:endParaRP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1"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2000" b="0" i="0" u="none" strike="noStrike" dirty="0">
                          <a:latin typeface="Arial"/>
                        </a:rPr>
                        <a:t> </a:t>
                      </a:r>
                    </a:p>
                  </a:txBody>
                  <a:tcPr marL="3923" marR="3923" marT="392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483" y="318"/>
            <a:ext cx="12075317" cy="533082"/>
          </a:xfrm>
        </p:spPr>
        <p:txBody>
          <a:bodyPr>
            <a:normAutofit fontScale="90000"/>
          </a:bodyPr>
          <a:lstStyle/>
          <a:p>
            <a:pPr algn="l"/>
            <a:r>
              <a:rPr lang="en-US" b="1" i="1" dirty="0" err="1" smtClean="0">
                <a:latin typeface="Arial" pitchFamily="34" charset="0"/>
                <a:cs typeface="Arial" pitchFamily="34" charset="0"/>
              </a:rPr>
              <a:t>Contd</a:t>
            </a:r>
            <a:r>
              <a:rPr lang="en-US" b="1" i="1" dirty="0" smtClean="0">
                <a:latin typeface="Arial" pitchFamily="34" charset="0"/>
                <a:cs typeface="Arial" pitchFamily="34" charset="0"/>
              </a:rPr>
              <a:t>…</a:t>
            </a:r>
            <a:endParaRPr lang="en-US" b="1" i="1" dirty="0">
              <a:latin typeface="Arial" pitchFamily="34" charset="0"/>
              <a:cs typeface="Arial" pitchFamily="34" charset="0"/>
            </a:endParaRPr>
          </a:p>
        </p:txBody>
      </p:sp>
      <p:graphicFrame>
        <p:nvGraphicFramePr>
          <p:cNvPr id="4" name="Content Placeholder 3"/>
          <p:cNvGraphicFramePr>
            <a:graphicFrameLocks noGrp="1"/>
          </p:cNvGraphicFramePr>
          <p:nvPr>
            <p:ph idx="1"/>
          </p:nvPr>
        </p:nvGraphicFramePr>
        <p:xfrm>
          <a:off x="122236" y="579124"/>
          <a:ext cx="11932604" cy="6185753"/>
        </p:xfrm>
        <a:graphic>
          <a:graphicData uri="http://schemas.openxmlformats.org/drawingml/2006/table">
            <a:tbl>
              <a:tblPr/>
              <a:tblGrid>
                <a:gridCol w="380054"/>
                <a:gridCol w="385644"/>
                <a:gridCol w="469478"/>
                <a:gridCol w="4873645"/>
                <a:gridCol w="1928220"/>
                <a:gridCol w="1727015"/>
                <a:gridCol w="2168548"/>
              </a:tblGrid>
              <a:tr h="236192">
                <a:tc rowSpan="19">
                  <a:txBody>
                    <a:bodyPr/>
                    <a:lstStyle/>
                    <a:p>
                      <a:pPr algn="ctr" fontAlgn="ctr"/>
                      <a:r>
                        <a:rPr lang="en-US" sz="1800" b="1" i="0" u="none" strike="noStrike" dirty="0">
                          <a:latin typeface="Arial"/>
                        </a:rPr>
                        <a:t>2</a:t>
                      </a:r>
                    </a:p>
                    <a:p>
                      <a:pPr algn="ctr" fontAlgn="ctr"/>
                      <a:r>
                        <a:rPr lang="en-US" sz="1800" b="1"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800" b="1" i="0" u="none" strike="noStrike" dirty="0">
                          <a:latin typeface="Arial"/>
                        </a:rPr>
                        <a:t>Roads </a:t>
                      </a:r>
                    </a:p>
                  </a:txBody>
                  <a:tcPr marL="108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ctr"/>
                      <a:r>
                        <a:rPr lang="en-US" sz="1800" b="0" i="0" u="none" strike="noStrike">
                          <a:latin typeface="Arial"/>
                        </a:rPr>
                        <a:t>Length in kms.</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06673">
                <a:tc vMerge="1">
                  <a:txBody>
                    <a:bodyPr/>
                    <a:lstStyle/>
                    <a:p>
                      <a:pPr algn="ctr" fontAlgn="ctr"/>
                      <a:endParaRPr lang="en-US" sz="1800" b="1"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a)</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0" i="0" u="none" strike="noStrike" dirty="0">
                          <a:latin typeface="Arial"/>
                        </a:rPr>
                        <a:t>Roads maintained by local body</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a:latin typeface="Arial"/>
                        </a:rPr>
                        <a:t>As on 31.3.2022</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As on 31.3.2023</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As on 31.3.2024</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err="1">
                          <a:latin typeface="Arial"/>
                        </a:rPr>
                        <a:t>i</a:t>
                      </a: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Concrete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smtClean="0">
                          <a:latin typeface="Arial"/>
                        </a:rPr>
                        <a:t>BT (Black Top)</a:t>
                      </a:r>
                      <a:endParaRPr lang="en-US" sz="1800" b="0" i="0" u="none" strike="noStrike" dirty="0">
                        <a:latin typeface="Arial"/>
                      </a:endParaRP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iii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smtClean="0">
                          <a:latin typeface="Arial"/>
                        </a:rPr>
                        <a:t>WBM (water Bound </a:t>
                      </a:r>
                      <a:r>
                        <a:rPr lang="en-US" sz="1800" b="0" i="0" u="none" strike="noStrike" dirty="0" err="1" smtClean="0">
                          <a:latin typeface="Arial"/>
                        </a:rPr>
                        <a:t>Mecadom</a:t>
                      </a:r>
                      <a:r>
                        <a:rPr lang="en-US" sz="1800" b="0" i="0" u="none" strike="noStrike" dirty="0" smtClean="0">
                          <a:latin typeface="Arial"/>
                        </a:rPr>
                        <a:t>)</a:t>
                      </a:r>
                      <a:endParaRPr lang="en-US" sz="1800" b="0" i="0" u="none" strike="noStrike" dirty="0">
                        <a:latin typeface="Arial"/>
                      </a:endParaRP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iv</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Stone Slab</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v</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Gravel</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vi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Earthen</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en-US" sz="1800" b="0" i="0" u="none" strike="noStrike">
                          <a:latin typeface="Arial"/>
                        </a:rPr>
                        <a:t>Sub- Total</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281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b)</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0" i="0" u="none" strike="noStrike" dirty="0">
                          <a:latin typeface="Arial"/>
                        </a:rPr>
                        <a:t>Roads maintained by other Departments (as on 31/3/2024) Length in </a:t>
                      </a:r>
                      <a:r>
                        <a:rPr lang="en-US" sz="1800" b="0" i="0" u="none" strike="noStrike" dirty="0" err="1">
                          <a:latin typeface="Arial"/>
                        </a:rPr>
                        <a:t>kms</a:t>
                      </a:r>
                      <a:r>
                        <a:rPr lang="en-US" sz="1800" b="0" i="0" u="none" strike="noStrike" dirty="0">
                          <a:latin typeface="Arial"/>
                        </a:rPr>
                        <a:t>.</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Major District Roads (MDR)</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aa</a:t>
                      </a:r>
                      <a:r>
                        <a:rPr lang="en-US" sz="1800" b="0" i="0" u="none" strike="noStrike" dirty="0">
                          <a:latin typeface="Arial"/>
                        </a:rPr>
                        <a:t>) Single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ab</a:t>
                      </a:r>
                      <a:r>
                        <a:rPr lang="en-US" sz="1800" b="0" i="0" u="none" strike="noStrike" dirty="0">
                          <a:latin typeface="Arial"/>
                        </a:rPr>
                        <a:t>) Double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State Highways</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aa</a:t>
                      </a:r>
                      <a:r>
                        <a:rPr lang="en-US" sz="1800" b="0" i="0" u="none" strike="noStrike" dirty="0">
                          <a:latin typeface="Arial"/>
                        </a:rPr>
                        <a:t>) Single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ab</a:t>
                      </a:r>
                      <a:r>
                        <a:rPr lang="en-US" sz="1800" b="0" i="0" u="none" strike="noStrike" dirty="0">
                          <a:latin typeface="Arial"/>
                        </a:rPr>
                        <a:t>) Double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iii)</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National Highways</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aa</a:t>
                      </a:r>
                      <a:r>
                        <a:rPr lang="en-US" sz="1800" b="0" i="0" u="none" strike="noStrike" dirty="0">
                          <a:latin typeface="Arial"/>
                        </a:rPr>
                        <a:t>) Single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16285">
                <a:tc vMerge="1">
                  <a:txBody>
                    <a:bodyPr/>
                    <a:lstStyle/>
                    <a:p>
                      <a:pPr algn="ctr" fontAlgn="ctr"/>
                      <a:endParaRPr lang="en-US" sz="1800" b="0" i="0" u="none" strike="noStrike" dirty="0">
                        <a:latin typeface="Arial"/>
                      </a:endParaRP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ab</a:t>
                      </a:r>
                      <a:r>
                        <a:rPr lang="en-US" sz="1800" b="0" i="0" u="none" strike="noStrike" dirty="0">
                          <a:latin typeface="Arial"/>
                        </a:rPr>
                        <a:t>) Double lane</a:t>
                      </a:r>
                    </a:p>
                  </a:txBody>
                  <a:tcPr marL="72000"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177547">
                <a:tc>
                  <a:txBody>
                    <a:bodyPr/>
                    <a:lstStyle/>
                    <a:p>
                      <a:pPr algn="ctr"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r" fontAlgn="ctr"/>
                      <a:r>
                        <a:rPr lang="en-US" sz="1800" b="0" i="0" u="none" strike="noStrike" dirty="0">
                          <a:latin typeface="Arial"/>
                        </a:rPr>
                        <a:t>Sub Total</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36192">
                <a:tc>
                  <a:txBody>
                    <a:bodyPr/>
                    <a:lstStyle/>
                    <a:p>
                      <a:pPr algn="ctr" fontAlgn="ctr"/>
                      <a:r>
                        <a:rPr lang="en-US" sz="1800" b="1"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r" fontAlgn="ctr"/>
                      <a:r>
                        <a:rPr lang="en-US" sz="1800" b="1" i="0" u="none" strike="noStrike" dirty="0">
                          <a:latin typeface="Arial"/>
                        </a:rPr>
                        <a:t>Total</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5918" marR="5918" marT="59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66222" y="452871"/>
          <a:ext cx="11980634" cy="6339815"/>
        </p:xfrm>
        <a:graphic>
          <a:graphicData uri="http://schemas.openxmlformats.org/drawingml/2006/table">
            <a:tbl>
              <a:tblPr/>
              <a:tblGrid>
                <a:gridCol w="381764"/>
                <a:gridCol w="387378"/>
                <a:gridCol w="471590"/>
                <a:gridCol w="6142266"/>
                <a:gridCol w="1522501"/>
                <a:gridCol w="1522501"/>
                <a:gridCol w="1552634"/>
              </a:tblGrid>
              <a:tr h="390671">
                <a:tc rowSpan="7">
                  <a:txBody>
                    <a:bodyPr/>
                    <a:lstStyle/>
                    <a:p>
                      <a:pPr algn="ctr" fontAlgn="ctr"/>
                      <a:r>
                        <a:rPr lang="en-US" sz="1800" b="1" i="0" u="none" strike="noStrike" dirty="0">
                          <a:latin typeface="Arial" pitchFamily="34" charset="0"/>
                          <a:cs typeface="Arial" pitchFamily="34" charset="0"/>
                        </a:rPr>
                        <a:t>3</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gridSpan="3">
                  <a:txBody>
                    <a:bodyPr/>
                    <a:lstStyle/>
                    <a:p>
                      <a:pPr algn="l" fontAlgn="ctr"/>
                      <a:r>
                        <a:rPr lang="en-US" sz="1800" b="1" i="0" u="none" strike="noStrike" dirty="0">
                          <a:latin typeface="Arial" pitchFamily="34" charset="0"/>
                          <a:cs typeface="Arial" pitchFamily="34" charset="0"/>
                        </a:rPr>
                        <a:t>Storm Water Drains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hMerge="1">
                  <a:txBody>
                    <a:bodyPr/>
                    <a:lstStyle/>
                    <a:p>
                      <a:endParaRPr lang="en-US"/>
                    </a:p>
                  </a:txBody>
                  <a:tcPr/>
                </a:tc>
                <a:tc rowSpan="2" hMerge="1">
                  <a:txBody>
                    <a:bodyPr/>
                    <a:lstStyle/>
                    <a:p>
                      <a:endParaRPr lang="en-US"/>
                    </a:p>
                  </a:txBody>
                  <a:tcPr/>
                </a:tc>
                <a:tc gridSpan="3">
                  <a:txBody>
                    <a:bodyPr/>
                    <a:lstStyle/>
                    <a:p>
                      <a:pPr algn="ctr" fontAlgn="ctr"/>
                      <a:r>
                        <a:rPr lang="en-US" sz="1800" b="0" i="0" u="none" strike="noStrike" dirty="0">
                          <a:latin typeface="Arial" pitchFamily="34" charset="0"/>
                          <a:cs typeface="Arial" pitchFamily="34" charset="0"/>
                        </a:rPr>
                        <a:t>Length in </a:t>
                      </a:r>
                      <a:r>
                        <a:rPr lang="en-US" sz="1800" b="0" i="0" u="none" strike="noStrike" dirty="0" err="1" smtClean="0">
                          <a:latin typeface="Arial" pitchFamily="34" charset="0"/>
                          <a:cs typeface="Arial" pitchFamily="34" charset="0"/>
                        </a:rPr>
                        <a:t>Kms</a:t>
                      </a:r>
                      <a:endParaRPr lang="en-US" sz="18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57744">
                <a:tc vMerge="1">
                  <a:txBody>
                    <a:bodyPr/>
                    <a:lstStyle/>
                    <a:p>
                      <a:endParaRPr lang="en-US"/>
                    </a:p>
                  </a:txBody>
                  <a:tcPr/>
                </a:tc>
                <a:tc gridSpan="3" vMerge="1">
                  <a:txBody>
                    <a:bodyPr/>
                    <a:lstStyle/>
                    <a:p>
                      <a:pPr algn="ctr" fontAlgn="ctr"/>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vMerge="1">
                  <a:txBody>
                    <a:bodyPr/>
                    <a:lstStyle/>
                    <a:p>
                      <a:pPr algn="ctr" fontAlgn="ctr"/>
                      <a:endParaRPr lang="en-US" sz="18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vMerge="1">
                  <a:txBody>
                    <a:bodyPr/>
                    <a:lstStyle/>
                    <a:p>
                      <a:pPr algn="l" fontAlgn="ctr"/>
                      <a:endParaRPr lang="en-US" sz="1800" b="0" i="0" u="none" strike="noStrike" dirty="0">
                        <a:latin typeface="Arial" pitchFamily="34" charset="0"/>
                        <a:cs typeface="Arial" pitchFamily="34" charset="0"/>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400" b="0" i="0" u="none" strike="noStrike" dirty="0">
                          <a:latin typeface="Arial"/>
                        </a:rPr>
                        <a:t>As on 31.3.2022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400" b="0" i="0" u="none" strike="noStrike" dirty="0">
                          <a:latin typeface="Arial"/>
                        </a:rPr>
                        <a:t>As on 31.3.2023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400" b="0" i="0" u="none" strike="noStrike" dirty="0">
                          <a:latin typeface="Arial"/>
                        </a:rPr>
                        <a:t>As on 31.3.2024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smtClean="0">
                          <a:latin typeface="Arial" pitchFamily="34" charset="0"/>
                          <a:cs typeface="Arial" pitchFamily="34" charset="0"/>
                        </a:rPr>
                        <a:t> </a:t>
                      </a:r>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pitchFamily="34" charset="0"/>
                          <a:cs typeface="Arial" pitchFamily="34" charset="0"/>
                        </a:rPr>
                        <a:t>Kutcha</a:t>
                      </a:r>
                      <a:r>
                        <a:rPr lang="en-US" sz="1800" b="0" i="0" u="none" strike="noStrike" dirty="0">
                          <a:latin typeface="Arial" pitchFamily="34" charset="0"/>
                          <a:cs typeface="Arial" pitchFamily="34" charset="0"/>
                        </a:rPr>
                        <a:t> Drains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pitchFamily="34" charset="0"/>
                          <a:cs typeface="Arial" pitchFamily="34" charset="0"/>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pitchFamily="34" charset="0"/>
                          <a:cs typeface="Arial" pitchFamily="34" charset="0"/>
                        </a:rPr>
                        <a:t>Pucca</a:t>
                      </a:r>
                      <a:r>
                        <a:rPr lang="en-US" sz="1800" b="0" i="0" u="none" strike="noStrike" dirty="0">
                          <a:latin typeface="Arial" pitchFamily="34" charset="0"/>
                          <a:cs typeface="Arial" pitchFamily="34" charset="0"/>
                        </a:rPr>
                        <a:t> Drains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pitchFamily="34" charset="0"/>
                          <a:cs typeface="Arial" pitchFamily="34" charset="0"/>
                        </a:rPr>
                        <a:t>Pucca</a:t>
                      </a:r>
                      <a:r>
                        <a:rPr lang="en-US" sz="1800" b="0" i="0" u="none" strike="noStrike" dirty="0">
                          <a:latin typeface="Arial" pitchFamily="34" charset="0"/>
                          <a:cs typeface="Arial" pitchFamily="34" charset="0"/>
                        </a:rPr>
                        <a:t> Closed Drains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Other Water Channels maintained by PWD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9643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Other Water Channels maintained by Revenue Department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90671">
                <a:tc rowSpan="10">
                  <a:txBody>
                    <a:bodyPr/>
                    <a:lstStyle/>
                    <a:p>
                      <a:pPr algn="ctr" fontAlgn="ctr"/>
                      <a:r>
                        <a:rPr lang="en-US" sz="1800" b="1" i="0" u="none" strike="noStrike" dirty="0">
                          <a:latin typeface="Arial" pitchFamily="34" charset="0"/>
                          <a:cs typeface="Arial" pitchFamily="34" charset="0"/>
                        </a:rPr>
                        <a:t>4</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p>
                      <a:pPr algn="ctr"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800" b="1" i="0" u="none" strike="noStrike" dirty="0">
                          <a:latin typeface="Arial" pitchFamily="34" charset="0"/>
                          <a:cs typeface="Arial" pitchFamily="34" charset="0"/>
                        </a:rPr>
                        <a:t>Street lighting</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gridSpan="3">
                  <a:txBody>
                    <a:bodyPr/>
                    <a:lstStyle/>
                    <a:p>
                      <a:pPr algn="ctr" fontAlgn="ctr"/>
                      <a:r>
                        <a:rPr lang="en-US" sz="1800" b="0" i="0" u="none" strike="noStrike" dirty="0">
                          <a:latin typeface="Arial" pitchFamily="34" charset="0"/>
                          <a:cs typeface="Arial" pitchFamily="34" charset="0"/>
                        </a:rPr>
                        <a:t>Number of lights by type as on 31-3-2024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Tube lights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Sodium </a:t>
                      </a:r>
                      <a:r>
                        <a:rPr lang="en-US" sz="1800" b="0" i="0" u="none" strike="noStrike" dirty="0" err="1">
                          <a:latin typeface="Arial" pitchFamily="34" charset="0"/>
                          <a:cs typeface="Arial" pitchFamily="34" charset="0"/>
                        </a:rPr>
                        <a:t>Vapour</a:t>
                      </a:r>
                      <a:r>
                        <a:rPr lang="en-US" sz="1800" b="0" i="0" u="none" strike="noStrike" dirty="0">
                          <a:latin typeface="Arial" pitchFamily="34" charset="0"/>
                          <a:cs typeface="Arial" pitchFamily="34" charset="0"/>
                        </a:rPr>
                        <a:t> Lamps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Mercury Lamps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iv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High Mast Lamps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5774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Focus Lamps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33717">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pitchFamily="34" charset="0"/>
                          <a:cs typeface="Arial" pitchFamily="34" charset="0"/>
                        </a:rPr>
                        <a:t>vi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Others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83221">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0" i="0" u="none" strike="noStrike" dirty="0">
                          <a:latin typeface="Arial" pitchFamily="34" charset="0"/>
                          <a:cs typeface="Arial" pitchFamily="34" charset="0"/>
                        </a:rPr>
                        <a:t>Average spacing between the lamp posts (in </a:t>
                      </a:r>
                      <a:r>
                        <a:rPr lang="en-US" sz="1800" b="0" i="0" u="none" strike="noStrike" dirty="0" err="1">
                          <a:latin typeface="Arial" pitchFamily="34" charset="0"/>
                          <a:cs typeface="Arial" pitchFamily="34" charset="0"/>
                        </a:rPr>
                        <a:t>metres</a:t>
                      </a:r>
                      <a:r>
                        <a:rPr lang="en-US" sz="1800" b="0" i="0" u="none" strike="noStrike" dirty="0">
                          <a:latin typeface="Arial" pitchFamily="34" charset="0"/>
                          <a:cs typeface="Arial" pitchFamily="34" charset="0"/>
                        </a:rPr>
                        <a: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7064">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0" i="0" u="none" strike="noStrike" dirty="0">
                          <a:latin typeface="Arial" pitchFamily="34" charset="0"/>
                          <a:cs typeface="Arial" pitchFamily="34" charset="0"/>
                        </a:rPr>
                        <a:t>Any innovation in maintenance of street lights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20597">
                <a:tc vMerge="1">
                  <a:txBody>
                    <a:bodyPr/>
                    <a:lstStyle/>
                    <a:p>
                      <a:pPr algn="ctr" fontAlgn="ctr"/>
                      <a:endParaRPr lang="en-US" sz="1800" b="0" i="0" u="none" strike="noStrike" dirty="0">
                        <a:latin typeface="Arial" pitchFamily="34" charset="0"/>
                        <a:cs typeface="Arial" pitchFamily="34"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pitchFamily="34" charset="0"/>
                          <a:cs typeface="Arial" pitchFamily="34" charset="0"/>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t"/>
                      <a:r>
                        <a:rPr lang="en-US" sz="1800" b="0" i="0" u="none" strike="noStrike" dirty="0">
                          <a:latin typeface="Arial" pitchFamily="34" charset="0"/>
                          <a:cs typeface="Arial" pitchFamily="34" charset="0"/>
                        </a:rPr>
                        <a:t>Whether Energy audit of street light has been done(Yes/No)</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1"/>
          <p:cNvSpPr txBox="1">
            <a:spLocks/>
          </p:cNvSpPr>
          <p:nvPr/>
        </p:nvSpPr>
        <p:spPr>
          <a:xfrm>
            <a:off x="40483" y="318"/>
            <a:ext cx="12037217" cy="380682"/>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1" i="1" u="none" strike="noStrike" kern="1200" cap="none" spc="0" normalizeH="0" baseline="0" noProof="0" dirty="0">
              <a:ln>
                <a:noFill/>
              </a:ln>
              <a:solidFill>
                <a:schemeClr val="tx1"/>
              </a:solidFill>
              <a:effectLst/>
              <a:uLnTx/>
              <a:uFillTx/>
              <a:latin typeface="Arial" pitchFamily="34" charset="0"/>
              <a:ea typeface="+mj-ea"/>
              <a:cs typeface="Arial" pitchFamily="34" charset="0"/>
            </a:endParaRPr>
          </a:p>
        </p:txBody>
      </p:sp>
    </p:spTree>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060" y="-33065"/>
            <a:ext cx="12065883" cy="475025"/>
          </a:xfrm>
        </p:spPr>
        <p:txBody>
          <a:bodyPr anchor="t">
            <a:noAutofit/>
          </a:bodyPr>
          <a:lstStyle/>
          <a:p>
            <a:pPr lvl="0" algn="l"/>
            <a:r>
              <a:rPr lang="en-US" sz="3200" b="1" i="1" dirty="0" err="1" smtClean="0">
                <a:latin typeface="Arial" pitchFamily="34" charset="0"/>
                <a:cs typeface="Arial" pitchFamily="34" charset="0"/>
              </a:rPr>
              <a:t>Contd</a:t>
            </a:r>
            <a:r>
              <a:rPr lang="en-US" sz="3200" b="1" i="1" dirty="0" smtClean="0">
                <a:latin typeface="Arial" pitchFamily="34" charset="0"/>
                <a:cs typeface="Arial" pitchFamily="34" charset="0"/>
              </a:rPr>
              <a:t>…</a:t>
            </a:r>
            <a:endParaRPr lang="en-US" sz="3200" dirty="0"/>
          </a:p>
        </p:txBody>
      </p:sp>
      <p:graphicFrame>
        <p:nvGraphicFramePr>
          <p:cNvPr id="4" name="Content Placeholder 3"/>
          <p:cNvGraphicFramePr>
            <a:graphicFrameLocks noGrp="1"/>
          </p:cNvGraphicFramePr>
          <p:nvPr>
            <p:ph idx="1"/>
          </p:nvPr>
        </p:nvGraphicFramePr>
        <p:xfrm>
          <a:off x="91440" y="460831"/>
          <a:ext cx="11963399" cy="6305728"/>
        </p:xfrm>
        <a:graphic>
          <a:graphicData uri="http://schemas.openxmlformats.org/drawingml/2006/table">
            <a:tbl>
              <a:tblPr/>
              <a:tblGrid>
                <a:gridCol w="503792"/>
                <a:gridCol w="511199"/>
                <a:gridCol w="8659123"/>
                <a:gridCol w="2289285"/>
              </a:tblGrid>
              <a:tr h="393027">
                <a:tc rowSpan="15">
                  <a:txBody>
                    <a:bodyPr/>
                    <a:lstStyle/>
                    <a:p>
                      <a:pPr algn="ctr" fontAlgn="ctr"/>
                      <a:r>
                        <a:rPr lang="en-US" sz="1800" b="1" i="0" u="none" strike="noStrike" dirty="0">
                          <a:latin typeface="Arial"/>
                        </a:rPr>
                        <a:t>5</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Solid Waste Management</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 </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a)</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Waste generated per day</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Metric </a:t>
                      </a:r>
                      <a:r>
                        <a:rPr lang="en-US" sz="1800" b="0" i="0" u="none" strike="noStrike" dirty="0" err="1">
                          <a:latin typeface="Arial"/>
                        </a:rPr>
                        <a:t>Tonnes</a:t>
                      </a:r>
                      <a:endParaRPr lang="en-US" sz="1800" b="0" i="0" u="none" strike="noStrike" dirty="0">
                        <a:latin typeface="Arial"/>
                      </a:endParaRP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b)</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Waste collected per day</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Metric </a:t>
                      </a:r>
                      <a:r>
                        <a:rPr lang="en-US" sz="1800" b="0" i="0" u="none" strike="noStrike" dirty="0" err="1">
                          <a:latin typeface="Arial"/>
                        </a:rPr>
                        <a:t>Tonnes</a:t>
                      </a:r>
                      <a:endParaRPr lang="en-US" sz="1800" b="0" i="0" u="none" strike="noStrike" dirty="0">
                        <a:latin typeface="Arial"/>
                      </a:endParaRP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c)</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Number of dust bins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d)</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Number of disposal yards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e)</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Total area of disposal yards</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Sq. </a:t>
                      </a:r>
                      <a:r>
                        <a:rPr lang="en-US" sz="1800" b="0" i="0" u="none" strike="noStrike" dirty="0" err="1">
                          <a:latin typeface="Arial"/>
                        </a:rPr>
                        <a:t>metres</a:t>
                      </a:r>
                      <a:endParaRPr lang="en-US" sz="1800" b="0" i="0" u="none" strike="noStrike" dirty="0">
                        <a:latin typeface="Arial"/>
                      </a:endParaRP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71784">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f)</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If  specific disposal yard is not available, what is the mode of disposal of wastes?</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g)</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Total capacity of Disposal Yards</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60765">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h)</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Whether 1 acre per 1000 population norms followed</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96207">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i)</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Avg</a:t>
                      </a:r>
                      <a:r>
                        <a:rPr lang="en-US" sz="1800" b="0" i="0" u="none" strike="noStrike" dirty="0" smtClean="0">
                          <a:latin typeface="Arial"/>
                        </a:rPr>
                        <a:t>. distance </a:t>
                      </a:r>
                      <a:r>
                        <a:rPr lang="en-US" sz="1800" b="0" i="0" u="none" strike="noStrike" dirty="0">
                          <a:latin typeface="Arial"/>
                        </a:rPr>
                        <a:t>of disposal yard from Town Centre</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err="1">
                          <a:latin typeface="Arial"/>
                        </a:rPr>
                        <a:t>Kms</a:t>
                      </a:r>
                      <a:r>
                        <a:rPr lang="en-US" sz="1800" b="0" i="0" u="none" strike="noStrike" dirty="0">
                          <a:latin typeface="Arial"/>
                        </a:rPr>
                        <a:t>.</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673425">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j)</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Whether the garbage is segregated as bio-degradable and bio-non degradable at the collection point or at the yard?</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8951">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k)</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Whether </a:t>
                      </a:r>
                      <a:r>
                        <a:rPr lang="en-US" sz="1800" b="0" i="0" u="none" strike="noStrike" dirty="0" smtClean="0">
                          <a:latin typeface="Arial"/>
                        </a:rPr>
                        <a:t>APCB's (Pollution Control Board,</a:t>
                      </a:r>
                      <a:r>
                        <a:rPr lang="en-US" sz="1800" b="0" i="0" u="none" strike="noStrike" baseline="0" dirty="0" smtClean="0">
                          <a:latin typeface="Arial"/>
                        </a:rPr>
                        <a:t> Assam)</a:t>
                      </a:r>
                      <a:r>
                        <a:rPr lang="en-US" sz="1800" b="0" i="0" u="none" strike="noStrike" dirty="0" smtClean="0">
                          <a:latin typeface="Arial"/>
                        </a:rPr>
                        <a:t> </a:t>
                      </a:r>
                      <a:r>
                        <a:rPr lang="en-US" sz="1800" b="0" i="0" u="none" strike="noStrike" dirty="0">
                          <a:latin typeface="Arial"/>
                        </a:rPr>
                        <a:t>NOC and </a:t>
                      </a:r>
                      <a:r>
                        <a:rPr lang="en-US" sz="1800" b="0" i="0" u="none" strike="noStrike" dirty="0" err="1">
                          <a:latin typeface="Arial"/>
                        </a:rPr>
                        <a:t>Licences</a:t>
                      </a:r>
                      <a:r>
                        <a:rPr lang="en-US" sz="1800" b="0" i="0" u="none" strike="noStrike" dirty="0">
                          <a:latin typeface="Arial"/>
                        </a:rPr>
                        <a:t> are available?</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8951">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l)</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Mode of disposal of  bio non- degradable wastes</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1662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a:latin typeface="Arial"/>
                        </a:rPr>
                        <a:t>m)</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Whether garbage is merely dumped?</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Type Yes or No</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796236">
                <a:tc vMerge="1">
                  <a:txBody>
                    <a:bodyPr/>
                    <a:lstStyle/>
                    <a:p>
                      <a:pPr algn="ctr" fontAlgn="ctr"/>
                      <a:endParaRPr lang="en-US" sz="1800" b="0" i="0" u="none" strike="noStrike" dirty="0">
                        <a:latin typeface="Arial"/>
                      </a:endParaRPr>
                    </a:p>
                  </a:txBody>
                  <a:tcPr marL="9058" marR="9058" marT="905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a:rPr>
                        <a:t> </a:t>
                      </a:r>
                    </a:p>
                  </a:txBody>
                  <a:tcPr marL="9058"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If No, what is the mode of disposal?</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Compost/ landfill/ others (specify)</a:t>
                      </a:r>
                    </a:p>
                  </a:txBody>
                  <a:tcPr marL="72000" marR="9058" marT="9058"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32913" y="465666"/>
          <a:ext cx="11928456" cy="6327027"/>
        </p:xfrm>
        <a:graphic>
          <a:graphicData uri="http://schemas.openxmlformats.org/drawingml/2006/table">
            <a:tbl>
              <a:tblPr/>
              <a:tblGrid>
                <a:gridCol w="389373"/>
                <a:gridCol w="493575"/>
                <a:gridCol w="5297625"/>
                <a:gridCol w="1600200"/>
                <a:gridCol w="1371600"/>
                <a:gridCol w="2776083"/>
              </a:tblGrid>
              <a:tr h="328549">
                <a:tc>
                  <a:txBody>
                    <a:bodyPr/>
                    <a:lstStyle/>
                    <a:p>
                      <a:pPr algn="ctr" fontAlgn="ctr"/>
                      <a:endParaRPr lang="en-US" sz="1800" b="1" i="0" u="none" strike="noStrike" dirty="0">
                        <a:latin typeface="Arial"/>
                      </a:endParaRP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5">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2000" b="1" i="0" u="none" strike="noStrike" dirty="0" smtClean="0">
                          <a:latin typeface="Arial"/>
                        </a:rPr>
                        <a:t>Solid Waste Management</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pPr algn="ctr" fontAlgn="ctr"/>
                      <a:endParaRPr lang="en-US" sz="1800" b="0"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pPr algn="ctr" fontAlgn="ctr"/>
                      <a:endParaRPr lang="en-US" sz="1800" b="0"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rowSpan="18">
                  <a:txBody>
                    <a:bodyPr/>
                    <a:lstStyle/>
                    <a:p>
                      <a:pPr algn="ctr" fontAlgn="ctr"/>
                      <a:r>
                        <a:rPr lang="en-US" sz="1800" b="1" i="0" u="none" strike="noStrike" dirty="0">
                          <a:latin typeface="Arial"/>
                        </a:rPr>
                        <a:t>n)</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gridSpan="2">
                  <a:txBody>
                    <a:bodyPr/>
                    <a:lstStyle/>
                    <a:p>
                      <a:pPr algn="ctr" fontAlgn="ctr"/>
                      <a:r>
                        <a:rPr lang="en-US" sz="1800" b="0" i="0" u="none" strike="noStrike" dirty="0">
                          <a:latin typeface="Arial"/>
                        </a:rPr>
                        <a:t>Details on Conservancy Vehicles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2" hMerge="1">
                  <a:txBody>
                    <a:bodyPr/>
                    <a:lstStyle/>
                    <a:p>
                      <a:endParaRPr lang="en-US"/>
                    </a:p>
                  </a:txBody>
                  <a:tcPr/>
                </a:tc>
                <a:tc gridSpan="2">
                  <a:txBody>
                    <a:bodyPr/>
                    <a:lstStyle/>
                    <a:p>
                      <a:pPr algn="ctr" fontAlgn="ctr"/>
                      <a:r>
                        <a:rPr lang="en-US" sz="1800" b="0" i="0" u="none" strike="noStrike">
                          <a:latin typeface="Arial"/>
                        </a:rPr>
                        <a:t>No. of Vehicles</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rowSpan="2">
                  <a:txBody>
                    <a:bodyPr/>
                    <a:lstStyle/>
                    <a:p>
                      <a:pPr algn="ctr" fontAlgn="ctr"/>
                      <a:r>
                        <a:rPr lang="en-US" sz="1800" b="0" i="0" u="none" strike="noStrike" dirty="0">
                          <a:latin typeface="Arial"/>
                        </a:rPr>
                        <a:t>Rated Capacity / </a:t>
                      </a:r>
                      <a:r>
                        <a:rPr lang="en-US" sz="1800" b="0" i="0" u="none" strike="noStrike" dirty="0" smtClean="0">
                          <a:latin typeface="Arial"/>
                        </a:rPr>
                        <a:t>Vehicle </a:t>
                      </a:r>
                      <a:r>
                        <a:rPr lang="en-US" sz="1800" b="0" i="0" u="none" strike="noStrike" dirty="0">
                          <a:latin typeface="Arial"/>
                        </a:rPr>
                        <a:t>(</a:t>
                      </a:r>
                      <a:r>
                        <a:rPr lang="en-US" sz="1800" b="0" i="0" u="none" strike="noStrike" dirty="0" err="1">
                          <a:latin typeface="Arial"/>
                        </a:rPr>
                        <a:t>Tonnes</a:t>
                      </a:r>
                      <a:r>
                        <a:rPr lang="en-US" sz="1800" b="0" i="0" u="none" strike="noStrike" dirty="0">
                          <a:latin typeface="Arial"/>
                        </a:rPr>
                        <a:t>)</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endParaRPr lang="en-US"/>
                    </a:p>
                  </a:txBody>
                  <a:tcPr/>
                </a:tc>
                <a:tc gridSpan="2" vMerge="1">
                  <a:txBody>
                    <a:bodyPr/>
                    <a:lstStyle/>
                    <a:p>
                      <a:endParaRPr lang="en-US"/>
                    </a:p>
                  </a:txBody>
                  <a:tcPr/>
                </a:tc>
                <a:tc hMerge="1" vMerge="1">
                  <a:txBody>
                    <a:bodyPr/>
                    <a:lstStyle/>
                    <a:p>
                      <a:endParaRPr lang="en-US"/>
                    </a:p>
                  </a:txBody>
                  <a:tcPr/>
                </a:tc>
                <a:tc>
                  <a:txBody>
                    <a:bodyPr/>
                    <a:lstStyle/>
                    <a:p>
                      <a:pPr algn="ctr" fontAlgn="ctr"/>
                      <a:r>
                        <a:rPr lang="en-US" sz="1800" b="0" i="0" u="none" strike="noStrike">
                          <a:latin typeface="Arial"/>
                        </a:rPr>
                        <a:t>Owned</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Hired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endParaRPr lang="en-US"/>
                    </a:p>
                  </a:txBody>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err="1">
                          <a:latin typeface="Arial"/>
                        </a:rPr>
                        <a:t>i</a:t>
                      </a:r>
                      <a:r>
                        <a:rPr lang="en-US" sz="1800" b="0" i="0" u="none" strike="noStrike" dirty="0">
                          <a:latin typeface="Arial"/>
                        </a:rPr>
                        <a:t>)</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aa</a:t>
                      </a:r>
                      <a:r>
                        <a:rPr lang="en-US" sz="1800" b="0" i="0" u="none" strike="noStrike" dirty="0">
                          <a:latin typeface="Arial"/>
                        </a:rPr>
                        <a:t>) Tractors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ab</a:t>
                      </a:r>
                      <a:r>
                        <a:rPr lang="en-US" sz="1800" b="0" i="0" u="none" strike="noStrike" dirty="0">
                          <a:latin typeface="Arial"/>
                        </a:rPr>
                        <a:t>)  Mini Trucks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ac)  Trucks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ad)  Tippers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ae</a:t>
                      </a:r>
                      <a:r>
                        <a:rPr lang="en-US" sz="1800" b="0" i="0" u="none" strike="noStrike" dirty="0">
                          <a:latin typeface="Arial"/>
                        </a:rPr>
                        <a:t>) Push carts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smtClean="0">
                          <a:latin typeface="Arial"/>
                        </a:rPr>
                        <a:t>af</a:t>
                      </a:r>
                      <a:r>
                        <a:rPr lang="en-US" sz="1800" b="0" i="0" u="none" strike="noStrike" dirty="0" smtClean="0">
                          <a:latin typeface="Arial"/>
                        </a:rPr>
                        <a:t>)  </a:t>
                      </a:r>
                      <a:r>
                        <a:rPr lang="en-US" sz="1800" b="0" i="0" u="none" strike="noStrike" dirty="0">
                          <a:latin typeface="Arial"/>
                        </a:rPr>
                        <a:t>Others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1" i="0" u="none" strike="noStrike" dirty="0">
                          <a:latin typeface="Arial"/>
                        </a:rPr>
                        <a:t>Age of the vehicle (years)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ii)</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aa</a:t>
                      </a:r>
                      <a:r>
                        <a:rPr lang="en-US" sz="1800" b="0" i="0" u="none" strike="noStrike" dirty="0">
                          <a:latin typeface="Arial"/>
                        </a:rPr>
                        <a:t>) Tractors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ab</a:t>
                      </a:r>
                      <a:r>
                        <a:rPr lang="en-US" sz="1800" b="0" i="0" u="none" strike="noStrike" dirty="0">
                          <a:latin typeface="Arial"/>
                        </a:rPr>
                        <a:t>) Mini Trucks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ac) Trucks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ad) Tippers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a:latin typeface="Arial"/>
                        </a:rPr>
                        <a:t>ae</a:t>
                      </a:r>
                      <a:r>
                        <a:rPr lang="en-US" sz="1800" b="0" i="0" u="none" strike="noStrike" dirty="0">
                          <a:latin typeface="Arial"/>
                        </a:rPr>
                        <a:t>) Push carts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2854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err="1" smtClean="0">
                          <a:latin typeface="Arial"/>
                        </a:rPr>
                        <a:t>af</a:t>
                      </a:r>
                      <a:r>
                        <a:rPr lang="en-US" sz="1800" b="0" i="0" u="none" strike="noStrike" dirty="0" smtClean="0">
                          <a:latin typeface="Arial"/>
                        </a:rPr>
                        <a:t>)  </a:t>
                      </a:r>
                      <a:r>
                        <a:rPr lang="en-US" sz="1800" b="0" i="0" u="none" strike="noStrike" dirty="0">
                          <a:latin typeface="Arial"/>
                        </a:rPr>
                        <a:t>Others</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62892">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iii)</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Average No. of Trips per day</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44459">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iv)</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Whether the vehicles are in good condition ?   </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ctr" fontAlgn="ctr"/>
                      <a:r>
                        <a:rPr lang="en-US" sz="1800" b="0" i="0" u="none" strike="noStrike" dirty="0">
                          <a:latin typeface="Arial"/>
                        </a:rPr>
                        <a:t> </a:t>
                      </a:r>
                      <a:r>
                        <a:rPr lang="en-US" sz="1800" b="0" i="0" u="none" strike="noStrike" dirty="0" smtClean="0">
                          <a:latin typeface="Arial"/>
                        </a:rPr>
                        <a:t>Type </a:t>
                      </a:r>
                      <a:r>
                        <a:rPr lang="en-US" sz="1800" b="0" i="0" u="none" strike="noStrike" dirty="0">
                          <a:latin typeface="Arial"/>
                        </a:rPr>
                        <a:t>Yes or </a:t>
                      </a:r>
                      <a:r>
                        <a:rPr lang="en-US" sz="1800" b="0" i="0" u="none" strike="noStrike" dirty="0" smtClean="0">
                          <a:latin typeface="Arial"/>
                        </a:rPr>
                        <a:t>No</a:t>
                      </a:r>
                      <a:endParaRPr lang="en-US" sz="1800" b="0" i="0" u="none" strike="noStrike" dirty="0">
                        <a:latin typeface="Arial"/>
                      </a:endParaRP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1800" b="0" i="0" u="none" strike="noStrike" dirty="0">
                        <a:latin typeface="Arial"/>
                      </a:endParaRPr>
                    </a:p>
                  </a:txBody>
                  <a:tcPr marL="7432" marR="7432" marT="743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l" fontAlgn="ctr"/>
                      <a:endParaRPr lang="en-US" sz="1800" b="0" i="0" u="none" strike="noStrike" dirty="0">
                        <a:latin typeface="Arial"/>
                      </a:endParaRPr>
                    </a:p>
                  </a:txBody>
                  <a:tcPr marL="7432" marR="7432" marT="7432"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r>
              <a:tr h="362892">
                <a:tc vMerge="1">
                  <a:txBody>
                    <a:bodyPr/>
                    <a:lstStyle/>
                    <a:p>
                      <a:pPr algn="ctr" fontAlgn="ctr"/>
                      <a:endParaRPr lang="en-US" sz="1800" b="1" i="0" u="none" strike="noStrike" dirty="0">
                        <a:latin typeface="Arial"/>
                      </a:endParaRPr>
                    </a:p>
                  </a:txBody>
                  <a:tcPr marL="7432" marR="7432" marT="743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v)</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How many vehicles are in good condition?</a:t>
                      </a:r>
                    </a:p>
                  </a:txBody>
                  <a:tcPr marL="72000"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ctr" fontAlgn="ctr"/>
                      <a:r>
                        <a:rPr lang="en-US" sz="1800" b="0" i="0" u="none" strike="noStrike" dirty="0">
                          <a:latin typeface="Arial"/>
                        </a:rPr>
                        <a:t> </a:t>
                      </a:r>
                    </a:p>
                  </a:txBody>
                  <a:tcPr marL="7432" marR="7432" marT="743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1800" b="0" i="0" u="none" strike="noStrike" dirty="0">
                        <a:latin typeface="Arial"/>
                      </a:endParaRPr>
                    </a:p>
                  </a:txBody>
                  <a:tcPr marL="7432" marR="7432" marT="7432"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pPr algn="l" fontAlgn="ctr"/>
                      <a:endParaRPr lang="en-US" sz="1800" b="0" i="0" u="none" strike="noStrike" dirty="0">
                        <a:latin typeface="Arial"/>
                      </a:endParaRPr>
                    </a:p>
                  </a:txBody>
                  <a:tcPr marL="7432" marR="7432" marT="7432" marB="0" anchor="ct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bl>
          </a:graphicData>
        </a:graphic>
      </p:graphicFrame>
      <p:sp>
        <p:nvSpPr>
          <p:cNvPr id="5" name="Title 1"/>
          <p:cNvSpPr txBox="1">
            <a:spLocks/>
          </p:cNvSpPr>
          <p:nvPr/>
        </p:nvSpPr>
        <p:spPr>
          <a:xfrm>
            <a:off x="68060" y="-3306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2674" y="340651"/>
          <a:ext cx="12037725" cy="6450588"/>
        </p:xfrm>
        <a:graphic>
          <a:graphicData uri="http://schemas.openxmlformats.org/drawingml/2006/table">
            <a:tbl>
              <a:tblPr/>
              <a:tblGrid>
                <a:gridCol w="302926"/>
                <a:gridCol w="304800"/>
                <a:gridCol w="533400"/>
                <a:gridCol w="121031"/>
                <a:gridCol w="3766455"/>
                <a:gridCol w="1124378"/>
                <a:gridCol w="1752279"/>
                <a:gridCol w="4132456"/>
              </a:tblGrid>
              <a:tr h="309830">
                <a:tc rowSpan="23">
                  <a:txBody>
                    <a:bodyPr/>
                    <a:lstStyle/>
                    <a:p>
                      <a:pPr algn="ctr" fontAlgn="ctr"/>
                      <a:r>
                        <a:rPr lang="en-US" sz="1800" b="1" i="0" u="none" strike="noStrike" dirty="0">
                          <a:latin typeface="Arial"/>
                        </a:rPr>
                        <a:t>B</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p>
                      <a:pPr algn="ctr"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7">
                  <a:txBody>
                    <a:bodyPr/>
                    <a:lstStyle/>
                    <a:p>
                      <a:pPr algn="l" fontAlgn="ctr"/>
                      <a:r>
                        <a:rPr lang="en-US" sz="2000" b="1" i="0" u="none" strike="noStrike" dirty="0">
                          <a:latin typeface="Arial"/>
                        </a:rPr>
                        <a:t>Assets of the Local Body</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9191">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4">
                  <a:txBody>
                    <a:bodyPr/>
                    <a:lstStyle/>
                    <a:p>
                      <a:pPr algn="ctr" fontAlgn="ctr"/>
                      <a:r>
                        <a:rPr lang="en-US" sz="1800" b="1" i="0" u="none" strike="noStrike" dirty="0">
                          <a:latin typeface="Arial"/>
                        </a:rPr>
                        <a:t>1</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6">
                  <a:txBody>
                    <a:bodyPr/>
                    <a:lstStyle/>
                    <a:p>
                      <a:pPr algn="just" fontAlgn="ctr"/>
                      <a:r>
                        <a:rPr lang="en-US" sz="1800" b="1" i="0" u="none" strike="noStrike" dirty="0">
                          <a:latin typeface="Arial"/>
                        </a:rPr>
                        <a:t>Number of Motor Vehicles for different </a:t>
                      </a:r>
                      <a:r>
                        <a:rPr lang="en-US" sz="1800" b="1" i="0" u="none" strike="noStrike" dirty="0" smtClean="0">
                          <a:latin typeface="Arial"/>
                        </a:rPr>
                        <a:t>Departments (activities) </a:t>
                      </a:r>
                      <a:r>
                        <a:rPr lang="en-US" sz="1800" b="1" i="0" u="none" strike="noStrike" dirty="0">
                          <a:latin typeface="Arial"/>
                        </a:rPr>
                        <a:t>(Excluding for Solid Waste Management</a:t>
                      </a:r>
                      <a:r>
                        <a:rPr lang="en-US" sz="1800" b="1" i="0" u="none" strike="noStrike" dirty="0" smtClean="0">
                          <a:latin typeface="Arial"/>
                        </a:rPr>
                        <a:t>)</a:t>
                      </a:r>
                      <a:endParaRPr lang="en-US" sz="1800" b="1"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pPr algn="l" fontAlgn="ctr"/>
                      <a:endParaRPr lang="en-US" sz="800" b="1" i="0" u="none" strike="noStrike" dirty="0">
                        <a:latin typeface="Arial"/>
                      </a:endParaRPr>
                    </a:p>
                  </a:txBody>
                  <a:tcPr marL="3427" marR="3427" marT="342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l" fontAlgn="ctr"/>
                      <a:endParaRPr lang="en-US" sz="800" b="0" i="0" u="none" strike="noStrike" dirty="0">
                        <a:latin typeface="Arial"/>
                      </a:endParaRPr>
                    </a:p>
                  </a:txBody>
                  <a:tcPr marL="3427" marR="3427" marT="342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pPr algn="l" fontAlgn="ctr"/>
                      <a:endParaRPr lang="en-US" sz="800" b="0" i="0" u="none" strike="noStrike" dirty="0">
                        <a:latin typeface="Arial"/>
                      </a:endParaRPr>
                    </a:p>
                  </a:txBody>
                  <a:tcPr marL="3427" marR="3427" marT="342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hMerge="1">
                  <a:txBody>
                    <a:bodyPr/>
                    <a:lstStyle/>
                    <a:p>
                      <a:endParaRPr lang="en-US"/>
                    </a:p>
                  </a:txBody>
                  <a:tcPr/>
                </a:tc>
              </a:tr>
              <a:tr h="279191">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1"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 </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1800" b="1"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Numbers</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Original value</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Value after depreciation</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1"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 </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1800" b="1"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dirty="0">
                          <a:latin typeface="Arial"/>
                        </a:rPr>
                        <a:t>(Rs. in </a:t>
                      </a:r>
                      <a:r>
                        <a:rPr lang="en-US" sz="1800" b="0" i="0" u="none" strike="noStrike" dirty="0" err="1" smtClean="0">
                          <a:latin typeface="Arial"/>
                        </a:rPr>
                        <a:t>Lakh</a:t>
                      </a:r>
                      <a:r>
                        <a:rPr lang="en-US" sz="1800" b="0" i="0" u="none" strike="noStrike" dirty="0" smtClean="0">
                          <a:latin typeface="Arial"/>
                        </a:rPr>
                        <a:t>)</a:t>
                      </a:r>
                      <a:endParaRPr lang="en-US" sz="18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r>
              <a:tr h="169470">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0" i="0" u="none" strike="noStrike" dirty="0">
                          <a:latin typeface="Arial"/>
                        </a:rPr>
                        <a:t> </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pPr algn="l" fontAlgn="ctr"/>
                      <a:endParaRPr lang="en-US" sz="1800" b="0"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rowSpan="18">
                  <a:txBody>
                    <a:bodyPr/>
                    <a:lstStyle/>
                    <a:p>
                      <a:pPr algn="ctr" fontAlgn="ctr"/>
                      <a:r>
                        <a:rPr lang="en-US" sz="1800" b="1" i="0" u="none" strike="noStrike" dirty="0">
                          <a:latin typeface="Arial"/>
                        </a:rPr>
                        <a:t>2</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3">
                  <a:txBody>
                    <a:bodyPr/>
                    <a:lstStyle/>
                    <a:p>
                      <a:pPr algn="l" fontAlgn="ctr"/>
                      <a:r>
                        <a:rPr lang="en-US" sz="1800" b="1" i="0" u="none" strike="noStrike" dirty="0">
                          <a:latin typeface="Arial"/>
                        </a:rPr>
                        <a:t>Remunerative Assets </a:t>
                      </a:r>
                      <a:r>
                        <a:rPr lang="en-US" sz="1800" b="1" i="0" u="none" strike="noStrike" dirty="0" smtClean="0">
                          <a:latin typeface="Arial"/>
                        </a:rPr>
                        <a:t>owned</a:t>
                      </a:r>
                      <a:endParaRPr lang="en-US" sz="1800" b="1"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pPr algn="l" fontAlgn="ctr"/>
                      <a:endParaRPr lang="en-US" sz="1600" b="0" i="0" u="none" strike="noStrike" dirty="0">
                        <a:latin typeface="Arial"/>
                      </a:endParaRPr>
                    </a:p>
                  </a:txBody>
                  <a:tcPr marL="3427" marR="3427" marT="3427" marB="0" anchor="ct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solidFill>
                      <a:srgbClr val="FFFFFF"/>
                    </a:solidFill>
                  </a:tcPr>
                </a:tc>
                <a:tc>
                  <a:txBody>
                    <a:bodyPr/>
                    <a:lstStyle/>
                    <a:p>
                      <a:pPr algn="ctr" fontAlgn="ctr"/>
                      <a:r>
                        <a:rPr lang="en-US" sz="1800" b="0" i="0" u="none" strike="noStrike" dirty="0">
                          <a:latin typeface="Arial"/>
                        </a:rPr>
                        <a:t>Nos.</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Area in Sq. m</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Annual </a:t>
                      </a:r>
                      <a:r>
                        <a:rPr lang="en-US" sz="1800" b="0" i="0" u="none" strike="noStrike" dirty="0" smtClean="0">
                          <a:latin typeface="Arial"/>
                        </a:rPr>
                        <a:t>Income (Latest </a:t>
                      </a:r>
                      <a:r>
                        <a:rPr lang="en-US" sz="1800" b="0" i="0" u="none" strike="noStrike" dirty="0">
                          <a:latin typeface="Arial"/>
                        </a:rPr>
                        <a:t>actual figures)</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err="1">
                          <a:latin typeface="Arial"/>
                        </a:rPr>
                        <a:t>Bibah</a:t>
                      </a:r>
                      <a:r>
                        <a:rPr lang="en-US" sz="1800" b="0" i="0" u="none" strike="noStrike" dirty="0">
                          <a:latin typeface="Arial"/>
                        </a:rPr>
                        <a:t> </a:t>
                      </a:r>
                      <a:r>
                        <a:rPr lang="en-US" sz="1800" b="0" i="0" u="none" strike="noStrike" dirty="0" err="1">
                          <a:latin typeface="Arial"/>
                        </a:rPr>
                        <a:t>Bhawan</a:t>
                      </a:r>
                      <a:endParaRPr lang="en-US" sz="1800" b="0" i="0" u="none" strike="noStrike" dirty="0">
                        <a:latin typeface="Arial"/>
                      </a:endParaRP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Cinema House</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iii)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Boat Club</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iv)</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Bus Stand</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v)</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Taxi Stand</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vi)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Auto Stand</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vii)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Rickshaw Stand</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viii)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Office Buildings</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ix)</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Commercial Complexes</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Lodges</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Rest Houses</a:t>
                      </a:r>
                      <a:r>
                        <a:rPr lang="en-US" sz="1800" b="0" i="0" u="none" strike="noStrike" dirty="0" smtClean="0">
                          <a:latin typeface="Arial"/>
                        </a:rPr>
                        <a:t>/ </a:t>
                      </a:r>
                      <a:r>
                        <a:rPr lang="en-US" sz="1800" b="0" i="0" u="none" strike="noStrike" dirty="0" err="1" smtClean="0">
                          <a:latin typeface="Arial"/>
                        </a:rPr>
                        <a:t>Travellers</a:t>
                      </a:r>
                      <a:r>
                        <a:rPr lang="en-US" sz="1800" b="0" i="0" u="none" strike="noStrike" dirty="0" smtClean="0">
                          <a:latin typeface="Arial"/>
                        </a:rPr>
                        <a:t> </a:t>
                      </a:r>
                      <a:r>
                        <a:rPr lang="en-US" sz="1800" b="0" i="0" u="none" strike="noStrike" dirty="0">
                          <a:latin typeface="Arial"/>
                        </a:rPr>
                        <a:t>Bungalow</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Markets- Local Body</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a)   Daily</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b)   Weekly</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xiii)</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Pay and Use latrines</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xiv)</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Slaughter House</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279191">
                <a:tc vMerge="1">
                  <a:txBody>
                    <a:bodyPr/>
                    <a:lstStyle/>
                    <a:p>
                      <a:pPr algn="ctr" fontAlgn="ctr"/>
                      <a:endParaRPr lang="en-US" sz="1600" b="0"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vMerge="1">
                  <a:txBody>
                    <a:bodyPr/>
                    <a:lstStyle/>
                    <a:p>
                      <a:pPr algn="ctr" fontAlgn="ctr"/>
                      <a:endParaRPr lang="en-US" sz="1600" b="1" i="0" u="none" strike="noStrike" dirty="0">
                        <a:latin typeface="Arial"/>
                      </a:endParaRP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ctr" fontAlgn="ctr"/>
                      <a:r>
                        <a:rPr lang="en-US" sz="1800" b="0" i="0" u="none" strike="noStrike">
                          <a:latin typeface="Arial"/>
                        </a:rPr>
                        <a:t>xv)</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Others (Pl. specify)</a:t>
                      </a:r>
                    </a:p>
                  </a:txBody>
                  <a:tcPr marL="72000"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3427" marR="3427" marT="342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87311" y="546891"/>
          <a:ext cx="11930517" cy="5389452"/>
        </p:xfrm>
        <a:graphic>
          <a:graphicData uri="http://schemas.openxmlformats.org/drawingml/2006/table">
            <a:tbl>
              <a:tblPr/>
              <a:tblGrid>
                <a:gridCol w="398647"/>
                <a:gridCol w="485309"/>
                <a:gridCol w="5374164"/>
                <a:gridCol w="1064211"/>
                <a:gridCol w="1672331"/>
                <a:gridCol w="2935855"/>
              </a:tblGrid>
              <a:tr h="674764">
                <a:tc rowSpan="2">
                  <a:txBody>
                    <a:bodyPr/>
                    <a:lstStyle/>
                    <a:p>
                      <a:pPr algn="ctr" fontAlgn="ctr"/>
                      <a:r>
                        <a:rPr lang="en-US" sz="1800" b="1" i="0" u="none" strike="noStrike" dirty="0">
                          <a:latin typeface="Arial"/>
                        </a:rPr>
                        <a:t>3</a:t>
                      </a:r>
                    </a:p>
                    <a:p>
                      <a:pPr algn="ctr" fontAlgn="ctr"/>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Infrastructure</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a:latin typeface="Arial"/>
                        </a:rPr>
                        <a:t>Nos.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Area in Sq. m</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t"/>
                      <a:r>
                        <a:rPr lang="en-US" sz="1800" b="0" i="0" u="none" strike="noStrike" dirty="0">
                          <a:latin typeface="Arial"/>
                        </a:rPr>
                        <a:t>Annual Income </a:t>
                      </a:r>
                      <a:r>
                        <a:rPr lang="en-US" sz="1800" b="0" i="0" u="none" strike="noStrike" dirty="0" smtClean="0">
                          <a:latin typeface="Arial"/>
                        </a:rPr>
                        <a:t>(</a:t>
                      </a:r>
                      <a:r>
                        <a:rPr lang="en-US" sz="1800" b="0" i="0" u="none" strike="noStrike" dirty="0">
                          <a:latin typeface="Arial"/>
                        </a:rPr>
                        <a:t>Latest actual figures)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42854">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Buildings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553567">
                <a:tc rowSpan="3">
                  <a:txBody>
                    <a:bodyPr/>
                    <a:lstStyle/>
                    <a:p>
                      <a:pPr algn="ctr" fontAlgn="ctr"/>
                      <a:r>
                        <a:rPr lang="en-US" sz="1800" b="1" i="0" u="none" strike="noStrike" dirty="0">
                          <a:latin typeface="Arial"/>
                        </a:rPr>
                        <a:t>4</a:t>
                      </a:r>
                    </a:p>
                    <a:p>
                      <a:pPr algn="ctr" fontAlgn="ctr"/>
                      <a:r>
                        <a:rPr lang="en-US" sz="1800" b="1" i="0" u="none" strike="noStrike" dirty="0">
                          <a:latin typeface="Arial"/>
                        </a:rPr>
                        <a:t> </a:t>
                      </a:r>
                    </a:p>
                    <a:p>
                      <a:pPr algn="ctr" fontAlgn="ctr"/>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Service Oriented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0915">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Common Bath </a:t>
                      </a:r>
                      <a:r>
                        <a:rPr lang="en-US" sz="1800" b="0" i="0" u="none" strike="noStrike" dirty="0" smtClean="0">
                          <a:latin typeface="Arial"/>
                        </a:rPr>
                        <a:t>Rooms (Public Toilets</a:t>
                      </a:r>
                      <a:r>
                        <a:rPr lang="en-US" sz="1800" b="0" i="0" u="none" strike="noStrike" baseline="0" dirty="0" smtClean="0">
                          <a:latin typeface="Arial"/>
                        </a:rPr>
                        <a:t> etc.)</a:t>
                      </a:r>
                      <a:endParaRPr lang="en-US" sz="1800" b="0" i="0" u="none" strike="noStrike" dirty="0">
                        <a:latin typeface="Arial"/>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546">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Parks &amp; Play Grounds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77285">
                <a:tc rowSpan="2">
                  <a:txBody>
                    <a:bodyPr/>
                    <a:lstStyle/>
                    <a:p>
                      <a:pPr algn="ctr" fontAlgn="ctr"/>
                      <a:r>
                        <a:rPr lang="en-US" sz="1800" b="1" i="0" u="none" strike="noStrike" dirty="0">
                          <a:latin typeface="Arial"/>
                        </a:rPr>
                        <a:t>5</a:t>
                      </a:r>
                    </a:p>
                    <a:p>
                      <a:pPr algn="ctr" fontAlgn="ctr"/>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Other  Assets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712144">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Integrated </a:t>
                      </a:r>
                      <a:r>
                        <a:rPr lang="en-US" sz="1800" b="0" i="0" u="none" strike="noStrike" dirty="0" smtClean="0">
                          <a:latin typeface="Arial"/>
                        </a:rPr>
                        <a:t>Sanitary (Toilet) </a:t>
                      </a:r>
                      <a:r>
                        <a:rPr lang="en-US" sz="1800" b="0" i="0" u="none" strike="noStrike" dirty="0">
                          <a:latin typeface="Arial"/>
                        </a:rPr>
                        <a:t>Complex</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06863">
                <a:tc rowSpan="4">
                  <a:txBody>
                    <a:bodyPr/>
                    <a:lstStyle/>
                    <a:p>
                      <a:pPr algn="ctr" fontAlgn="ctr"/>
                      <a:r>
                        <a:rPr lang="en-US" sz="1800" b="1" i="0" u="none" strike="noStrike" dirty="0">
                          <a:latin typeface="Arial"/>
                        </a:rPr>
                        <a:t>6</a:t>
                      </a:r>
                    </a:p>
                    <a:p>
                      <a:pPr algn="ctr" fontAlgn="ctr"/>
                      <a:r>
                        <a:rPr lang="en-US" sz="1800" b="1" i="0" u="none" strike="noStrike" dirty="0">
                          <a:latin typeface="Arial"/>
                        </a:rPr>
                        <a:t> </a:t>
                      </a:r>
                    </a:p>
                    <a:p>
                      <a:pPr algn="ctr" fontAlgn="ctr"/>
                      <a:r>
                        <a:rPr lang="en-US" sz="1800" b="1" i="0" u="none" strike="noStrike" dirty="0">
                          <a:latin typeface="Arial"/>
                        </a:rPr>
                        <a:t> </a:t>
                      </a:r>
                    </a:p>
                    <a:p>
                      <a:pPr algn="ctr" fontAlgn="ctr"/>
                      <a:r>
                        <a:rPr lang="en-US" sz="18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gridSpan="2">
                  <a:txBody>
                    <a:bodyPr/>
                    <a:lstStyle/>
                    <a:p>
                      <a:pPr algn="l" fontAlgn="ctr"/>
                      <a:r>
                        <a:rPr lang="en-US" sz="1800" b="1" i="0" u="none" strike="noStrike" dirty="0">
                          <a:latin typeface="Arial"/>
                        </a:rPr>
                        <a:t>Details of assets created in last 5 years from out of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a:txBody>
                    <a:bodyPr/>
                    <a:lstStyle/>
                    <a:p>
                      <a:pPr algn="ctr" fontAlgn="ctr"/>
                      <a:r>
                        <a:rPr lang="en-US" sz="1800" b="0" i="0" u="none" strike="noStrike">
                          <a:latin typeface="Arial"/>
                        </a:rPr>
                        <a:t>Number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Type of asset</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a:latin typeface="Arial"/>
                        </a:rPr>
                        <a:t>Area(Sq.m)</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393422">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err="1">
                          <a:latin typeface="Arial"/>
                        </a:rPr>
                        <a:t>i</a:t>
                      </a:r>
                      <a:r>
                        <a:rPr lang="en-US" sz="1800" b="0" i="0" u="none" strike="noStrike" dirty="0">
                          <a:latin typeface="Arial"/>
                        </a:rPr>
                        <a:t>)</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FC Devolution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546">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General Fund of Municipality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r h="432546">
                <a:tc vMerge="1">
                  <a:txBody>
                    <a:bodyPr/>
                    <a:lstStyle/>
                    <a:p>
                      <a:pPr algn="ctr" fontAlgn="ctr"/>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fontAlgn="ctr"/>
                      <a:r>
                        <a:rPr lang="en-US" sz="1800" b="0" i="0" u="none" strike="noStrike" dirty="0">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Others(Pl. specify)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l" fontAlgn="ctr"/>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3" y="31523"/>
            <a:ext cx="11996940" cy="708705"/>
          </a:xfrm>
        </p:spPr>
        <p:txBody>
          <a:bodyPr anchor="t">
            <a:normAutofit fontScale="90000"/>
          </a:bodyPr>
          <a:lstStyle/>
          <a:p>
            <a:r>
              <a:rPr lang="en-US" b="1" dirty="0" smtClean="0">
                <a:effectLst>
                  <a:outerShdw blurRad="38100" dist="38100" dir="2700000" algn="tl">
                    <a:srgbClr val="000000">
                      <a:alpha val="43137"/>
                    </a:srgbClr>
                  </a:outerShdw>
                </a:effectLst>
                <a:latin typeface="Arial" pitchFamily="34" charset="0"/>
                <a:cs typeface="Arial" pitchFamily="34" charset="0"/>
              </a:rPr>
              <a:t>PART V : LIABILITIES</a:t>
            </a:r>
            <a:endParaRPr lang="en-US"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1131887" y="762000"/>
          <a:ext cx="9847187" cy="5787416"/>
        </p:xfrm>
        <a:graphic>
          <a:graphicData uri="http://schemas.openxmlformats.org/drawingml/2006/table">
            <a:tbl>
              <a:tblPr/>
              <a:tblGrid>
                <a:gridCol w="567294"/>
                <a:gridCol w="464149"/>
                <a:gridCol w="515722"/>
                <a:gridCol w="6274877"/>
                <a:gridCol w="2025145"/>
              </a:tblGrid>
              <a:tr h="413719">
                <a:tc>
                  <a:txBody>
                    <a:bodyPr/>
                    <a:lstStyle/>
                    <a:p>
                      <a:pPr algn="l" fontAlgn="t"/>
                      <a:r>
                        <a:rPr lang="en-US" sz="2400" b="1" i="0" u="none" strike="noStrike" dirty="0">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t"/>
                      <a:r>
                        <a:rPr lang="en-US" sz="2400" b="1" i="0" u="none" strike="noStrike" dirty="0">
                          <a:latin typeface="Arial"/>
                        </a:rPr>
                        <a:t>Liabilities statement as on 31.03.2024</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682531">
                <a:tc gridSpan="4">
                  <a:txBody>
                    <a:bodyPr/>
                    <a:lstStyle/>
                    <a:p>
                      <a:pPr algn="ctr" fontAlgn="t"/>
                      <a:r>
                        <a:rPr lang="en-US" sz="2000" b="0" i="0" u="none" strike="noStrike" dirty="0">
                          <a:latin typeface="Arial"/>
                        </a:rPr>
                        <a:t>Items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t"/>
                      <a:r>
                        <a:rPr lang="en-US" sz="2000" b="0" i="0" u="none" strike="noStrike">
                          <a:latin typeface="Arial"/>
                        </a:rPr>
                        <a:t>Amount</a:t>
                      </a:r>
                      <a:br>
                        <a:rPr lang="en-US" sz="2000" b="0" i="0" u="none" strike="noStrike">
                          <a:latin typeface="Arial"/>
                        </a:rPr>
                      </a:br>
                      <a:r>
                        <a:rPr lang="en-US" sz="2000" b="0" i="0" u="none" strike="noStrike">
                          <a:latin typeface="Arial"/>
                        </a:rPr>
                        <a:t>(Rs. in lakh)</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rowSpan="10">
                  <a:txBody>
                    <a:bodyPr/>
                    <a:lstStyle/>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0" i="0" u="none" strike="noStrike" dirty="0">
                          <a:latin typeface="Arial"/>
                        </a:rPr>
                        <a:t> </a:t>
                      </a:r>
                    </a:p>
                    <a:p>
                      <a:pPr algn="l" fontAlgn="t"/>
                      <a:r>
                        <a:rPr lang="en-US" sz="20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latin typeface="Arial"/>
                        </a:rPr>
                        <a:t>Provident Fund subscription collected but not remitted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20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latin typeface="Arial"/>
                        </a:rPr>
                        <a:t>Interest due on PF not adjusted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solidFill>
                            <a:schemeClr val="tx1"/>
                          </a:solidFill>
                          <a:latin typeface="Arial"/>
                        </a:rPr>
                        <a:t>EC charges </a:t>
                      </a:r>
                      <a:r>
                        <a:rPr lang="en-US" sz="2000" b="0" i="0" u="none" strike="noStrike" dirty="0">
                          <a:latin typeface="Arial"/>
                        </a:rPr>
                        <a:t>due to Electricity Board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latin typeface="Arial"/>
                        </a:rPr>
                        <a:t>Arrears of Salary unpaid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latin typeface="Arial"/>
                        </a:rPr>
                        <a:t>Group Insurance not paid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4">
                  <a:txBody>
                    <a:bodyPr/>
                    <a:lstStyle/>
                    <a:p>
                      <a:pPr algn="ctr" fontAlgn="t"/>
                      <a:r>
                        <a:rPr lang="en-US" sz="2000" b="0" i="0" u="none" strike="noStrike" dirty="0">
                          <a:latin typeface="Arial"/>
                        </a:rPr>
                        <a:t>6</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0" i="0" u="none" strike="noStrike" dirty="0">
                          <a:latin typeface="Arial"/>
                        </a:rPr>
                        <a:t>Others (specify)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330">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330">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330">
                <a:tc v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8168">
                <a:tc vMerge="1">
                  <a:txBody>
                    <a:bodyPr/>
                    <a:lstStyle/>
                    <a:p>
                      <a:pPr algn="l"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1"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5" name="Table 4"/>
          <p:cNvGraphicFramePr>
            <a:graphicFrameLocks noGrp="1"/>
          </p:cNvGraphicFramePr>
          <p:nvPr/>
        </p:nvGraphicFramePr>
        <p:xfrm>
          <a:off x="102278" y="435014"/>
          <a:ext cx="11973606" cy="5785817"/>
        </p:xfrm>
        <a:graphic>
          <a:graphicData uri="http://schemas.openxmlformats.org/drawingml/2006/table">
            <a:tbl>
              <a:tblPr/>
              <a:tblGrid>
                <a:gridCol w="367007"/>
                <a:gridCol w="880544"/>
                <a:gridCol w="798285"/>
                <a:gridCol w="812800"/>
                <a:gridCol w="812800"/>
                <a:gridCol w="667657"/>
                <a:gridCol w="899886"/>
                <a:gridCol w="1074057"/>
                <a:gridCol w="583973"/>
                <a:gridCol w="533400"/>
                <a:gridCol w="609600"/>
                <a:gridCol w="609600"/>
                <a:gridCol w="533400"/>
                <a:gridCol w="762000"/>
                <a:gridCol w="838200"/>
                <a:gridCol w="1190397"/>
              </a:tblGrid>
              <a:tr h="326986">
                <a:tc>
                  <a:txBody>
                    <a:bodyPr/>
                    <a:lstStyle/>
                    <a:p>
                      <a:pPr algn="ctr" fontAlgn="t"/>
                      <a:r>
                        <a:rPr lang="en-US" sz="1800" b="1" i="0" u="none" strike="noStrike" dirty="0">
                          <a:latin typeface="Arial"/>
                        </a:rPr>
                        <a:t>B</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pPr algn="l" fontAlgn="t"/>
                      <a:r>
                        <a:rPr lang="en-US" sz="1800" b="1" i="0" u="none" strike="noStrike" dirty="0">
                          <a:latin typeface="Arial"/>
                        </a:rPr>
                        <a:t>Loan statement as on 31.3.2024</a:t>
                      </a:r>
                    </a:p>
                  </a:txBody>
                  <a:tcPr marL="7200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10">
                  <a:txBody>
                    <a:bodyPr/>
                    <a:lstStyle/>
                    <a:p>
                      <a:pPr algn="r" fontAlgn="t"/>
                      <a:r>
                        <a:rPr lang="en-US" sz="1800" b="0" i="1" u="none" strike="noStrike" dirty="0">
                          <a:latin typeface="Arial"/>
                        </a:rPr>
                        <a:t>( Rupees in </a:t>
                      </a:r>
                      <a:r>
                        <a:rPr lang="en-US" sz="1800" b="0" i="1" u="none" strike="noStrike" dirty="0" err="1" smtClean="0">
                          <a:latin typeface="Arial"/>
                        </a:rPr>
                        <a:t>Lakh</a:t>
                      </a:r>
                      <a:r>
                        <a:rPr lang="en-US" sz="1800" b="0" i="1" u="none" strike="noStrike" dirty="0" smtClean="0">
                          <a:latin typeface="Arial"/>
                        </a:rPr>
                        <a:t>)</a:t>
                      </a:r>
                      <a:endParaRPr lang="en-US" sz="1800" b="0" i="1"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8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8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t"/>
                      <a:endParaRPr lang="en-US" sz="18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60573">
                <a:tc rowSpan="3">
                  <a:txBody>
                    <a:bodyPr/>
                    <a:lstStyle/>
                    <a:p>
                      <a:pPr algn="ctr" fontAlgn="t"/>
                      <a:r>
                        <a:rPr lang="en-US" sz="1600" b="0" i="0" u="none" strike="noStrike">
                          <a:latin typeface="Arial"/>
                        </a:rPr>
                        <a:t>Sl.</a:t>
                      </a:r>
                      <a:br>
                        <a:rPr lang="en-US" sz="1600" b="0" i="0" u="none" strike="noStrike">
                          <a:latin typeface="Arial"/>
                        </a:rPr>
                      </a:br>
                      <a:r>
                        <a:rPr lang="en-US" sz="1600" b="0" i="0" u="none" strike="noStrike">
                          <a:latin typeface="Arial"/>
                        </a:rPr>
                        <a:t>No</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a:latin typeface="Arial"/>
                        </a:rPr>
                        <a:t>Lending Agency</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a:latin typeface="Arial"/>
                        </a:rPr>
                        <a:t>Amount of loan</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a:latin typeface="Arial"/>
                        </a:rPr>
                        <a:t>Year of </a:t>
                      </a:r>
                      <a:r>
                        <a:rPr lang="en-US" sz="1600" b="0" i="0" u="none" strike="noStrike" dirty="0" err="1">
                          <a:latin typeface="Arial"/>
                        </a:rPr>
                        <a:t>drawal</a:t>
                      </a:r>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a:latin typeface="Arial"/>
                        </a:rPr>
                        <a:t>Interest Rate </a:t>
                      </a:r>
                      <a:r>
                        <a:rPr lang="en-US" sz="1600" b="0" i="0" u="none" strike="noStrike" dirty="0" smtClean="0">
                          <a:latin typeface="Arial"/>
                        </a:rPr>
                        <a:t>-%</a:t>
                      </a:r>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Repay-ment period</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smtClean="0">
                          <a:latin typeface="Arial"/>
                        </a:rPr>
                        <a:t>Purpose/ </a:t>
                      </a:r>
                      <a:r>
                        <a:rPr lang="en-US" sz="1600" b="0" i="0" u="none" strike="noStrike" dirty="0">
                          <a:latin typeface="Arial"/>
                        </a:rPr>
                        <a:t>Scheme</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600" b="0" i="0" u="none" strike="noStrike" dirty="0">
                          <a:latin typeface="Arial"/>
                        </a:rPr>
                        <a:t>Loans consolidated as on 01.04.2024</a:t>
                      </a:r>
                      <a:br>
                        <a:rPr lang="en-US" sz="1600" b="0" i="0" u="none" strike="noStrike" dirty="0">
                          <a:latin typeface="Arial"/>
                        </a:rPr>
                      </a:br>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t"/>
                      <a:r>
                        <a:rPr lang="en-US" sz="1600" b="0" i="0" u="none" strike="noStrike">
                          <a:latin typeface="Arial"/>
                        </a:rPr>
                        <a:t>Total loan repaid as on 31.03.2024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4">
                  <a:txBody>
                    <a:bodyPr/>
                    <a:lstStyle/>
                    <a:p>
                      <a:pPr algn="ctr" fontAlgn="t"/>
                      <a:r>
                        <a:rPr lang="en-US" sz="1600" b="0" i="0" u="none" strike="noStrike">
                          <a:latin typeface="Arial"/>
                        </a:rPr>
                        <a:t>Overdue amount as on 31.3.2024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algn="ctr" fontAlgn="t"/>
                      <a:r>
                        <a:rPr lang="en-US" sz="1600" b="0" i="0" u="none" strike="noStrike">
                          <a:latin typeface="Arial"/>
                        </a:rPr>
                        <a:t>Outstanding Loan amount </a:t>
                      </a:r>
                      <a:br>
                        <a:rPr lang="en-US" sz="1600" b="0" i="0" u="none" strike="noStrike">
                          <a:latin typeface="Arial"/>
                        </a:rPr>
                      </a:br>
                      <a:r>
                        <a:rPr lang="en-US" sz="1600" b="0" i="0" u="none" strike="noStrike">
                          <a:latin typeface="Arial"/>
                        </a:rPr>
                        <a:t>(3 - 9+13+14)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0931">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rowSpan="2">
                  <a:txBody>
                    <a:bodyPr/>
                    <a:lstStyle/>
                    <a:p>
                      <a:pPr algn="ctr" fontAlgn="t"/>
                      <a:r>
                        <a:rPr lang="en-US" sz="1600" b="0" i="0" u="none" strike="noStrike" dirty="0">
                          <a:latin typeface="Arial"/>
                        </a:rPr>
                        <a:t>Principal</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Interest</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Total</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Principal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Interest</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Penal Interest</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600" b="0" i="0" u="none" strike="noStrike">
                          <a:latin typeface="Arial"/>
                        </a:rPr>
                        <a:t>Total </a:t>
                      </a:r>
                      <a:br>
                        <a:rPr lang="en-US" sz="1600" b="0" i="0" u="none" strike="noStrike">
                          <a:latin typeface="Arial"/>
                        </a:rPr>
                      </a:br>
                      <a:r>
                        <a:rPr lang="en-US" sz="1600" b="0" i="0" u="none" strike="noStrike">
                          <a:latin typeface="Arial"/>
                        </a:rPr>
                        <a:t>(12 + 13)</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259216">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t"/>
                      <a:r>
                        <a:rPr lang="en-US" sz="1600" b="0" i="0" u="none" strike="noStrike">
                          <a:latin typeface="Arial"/>
                        </a:rPr>
                        <a:t>Years</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r>
              <a:tr h="428777">
                <a:tc>
                  <a:txBody>
                    <a:bodyPr/>
                    <a:lstStyle/>
                    <a:p>
                      <a:pPr algn="ctr" fontAlgn="t"/>
                      <a:r>
                        <a:rPr lang="en-US" sz="1600" b="0" i="0" u="none" strike="noStrike">
                          <a:latin typeface="Arial"/>
                        </a:rPr>
                        <a:t>1</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2</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3</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5</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6</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7</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8</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9</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10</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11</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12</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13</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15</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16</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1</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2</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3</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4</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5</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94733">
                <a:tc>
                  <a:txBody>
                    <a:bodyPr/>
                    <a:lstStyle/>
                    <a:p>
                      <a:pPr algn="ctr" fontAlgn="t"/>
                      <a:r>
                        <a:rPr lang="en-US" sz="1600" b="0" i="0" u="none" strike="noStrike">
                          <a:latin typeface="Arial"/>
                        </a:rPr>
                        <a:t>6</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 </a:t>
                      </a: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936">
                <a:tc gridSpan="2">
                  <a:txBody>
                    <a:bodyPr/>
                    <a:lstStyle/>
                    <a:p>
                      <a:pPr algn="ctr" fontAlgn="t"/>
                      <a:r>
                        <a:rPr lang="en-US" sz="1600" b="1" i="0" u="none" strike="noStrike" dirty="0">
                          <a:latin typeface="Arial"/>
                        </a:rPr>
                        <a:t> </a:t>
                      </a:r>
                      <a:r>
                        <a:rPr lang="en-US" sz="1600" b="1" i="0" u="none" strike="noStrike" dirty="0" smtClean="0">
                          <a:latin typeface="Arial"/>
                        </a:rPr>
                        <a:t>Total</a:t>
                      </a:r>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1600" b="0"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600" b="1" i="0" u="none" strike="noStrike" dirty="0">
                        <a:latin typeface="Arial"/>
                      </a:endParaRPr>
                    </a:p>
                  </a:txBody>
                  <a:tcPr marL="7270" marR="7270" marT="727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3" y="31524"/>
            <a:ext cx="12084026" cy="636133"/>
          </a:xfrm>
        </p:spPr>
        <p:txBody>
          <a:bodyPr anchor="t">
            <a:noAutofit/>
          </a:bodyPr>
          <a:lstStyle/>
          <a:p>
            <a:r>
              <a:rPr lang="en-US" sz="3200" b="1" dirty="0" smtClean="0">
                <a:effectLst>
                  <a:outerShdw blurRad="38100" dist="38100" dir="2700000" algn="tl">
                    <a:srgbClr val="000000">
                      <a:alpha val="43137"/>
                    </a:srgbClr>
                  </a:outerShdw>
                </a:effectLst>
                <a:latin typeface="Arial" pitchFamily="34" charset="0"/>
                <a:cs typeface="Arial" pitchFamily="34" charset="0"/>
              </a:rPr>
              <a:t>PART VI : DETAILS OF CAPITAL WORKS UNDERTAKEN</a:t>
            </a:r>
            <a:endParaRPr lang="en-US" sz="32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98479" y="609013"/>
          <a:ext cx="11957532" cy="6143478"/>
        </p:xfrm>
        <a:graphic>
          <a:graphicData uri="http://schemas.openxmlformats.org/drawingml/2006/table">
            <a:tbl>
              <a:tblPr/>
              <a:tblGrid>
                <a:gridCol w="451291"/>
                <a:gridCol w="309578"/>
                <a:gridCol w="350046"/>
                <a:gridCol w="2528333"/>
                <a:gridCol w="632914"/>
                <a:gridCol w="768537"/>
                <a:gridCol w="768537"/>
                <a:gridCol w="768537"/>
                <a:gridCol w="768537"/>
                <a:gridCol w="768537"/>
                <a:gridCol w="768537"/>
                <a:gridCol w="768537"/>
                <a:gridCol w="768537"/>
                <a:gridCol w="768537"/>
                <a:gridCol w="768537"/>
              </a:tblGrid>
              <a:tr h="308046">
                <a:tc rowSpan="2" gridSpan="5">
                  <a:txBody>
                    <a:bodyPr/>
                    <a:lstStyle/>
                    <a:p>
                      <a:pPr algn="ctr" fontAlgn="t"/>
                      <a:r>
                        <a:rPr lang="en-US" sz="1500" b="0" i="0" u="none" strike="noStrike" dirty="0">
                          <a:latin typeface="Arial"/>
                        </a:rPr>
                        <a:t>Sector</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2">
                  <a:txBody>
                    <a:bodyPr/>
                    <a:lstStyle/>
                    <a:p>
                      <a:pPr algn="ctr" fontAlgn="t"/>
                      <a:r>
                        <a:rPr lang="en-US" sz="1500" b="0" i="0" u="none" strike="noStrike">
                          <a:latin typeface="Arial"/>
                        </a:rPr>
                        <a:t>2019-20</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500" b="0" i="0" u="none" strike="noStrike">
                          <a:latin typeface="Arial"/>
                        </a:rPr>
                        <a:t>2020-21</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500" b="0" i="0" u="none" strike="noStrike">
                          <a:latin typeface="Arial"/>
                        </a:rPr>
                        <a:t>2021-22</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500" b="0" i="0" u="none" strike="noStrike">
                          <a:latin typeface="Arial"/>
                        </a:rPr>
                        <a:t>2022-23</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500" b="0" i="0" u="none" strike="noStrike">
                          <a:latin typeface="Arial"/>
                        </a:rPr>
                        <a:t>2023-24</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r>
              <a:tr h="606177">
                <a:tc gridSpan="5"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t"/>
                      <a:r>
                        <a:rPr lang="en-US" sz="1500" b="0" i="0" u="none" strike="noStrike">
                          <a:latin typeface="Arial"/>
                        </a:rPr>
                        <a:t>Total</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General Funds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Total</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General Funds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Total</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General Funds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Total</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General Funds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Total</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General Funds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rowSpan="15">
                  <a:txBody>
                    <a:bodyPr/>
                    <a:lstStyle/>
                    <a:p>
                      <a:pPr algn="ctr" fontAlgn="t"/>
                      <a:r>
                        <a:rPr lang="en-US" sz="1500" b="1" i="0" u="none" strike="noStrike" dirty="0">
                          <a:latin typeface="Arial"/>
                        </a:rPr>
                        <a:t>A</a:t>
                      </a:r>
                    </a:p>
                    <a:p>
                      <a:pPr algn="l" fontAlgn="t"/>
                      <a:r>
                        <a:rPr lang="en-US" sz="1500" b="1"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1"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p>
                      <a:pPr algn="l"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500" b="1" i="0" u="none" strike="noStrike" dirty="0" smtClean="0">
                          <a:latin typeface="Arial"/>
                        </a:rPr>
                        <a:t>   </a:t>
                      </a:r>
                      <a:r>
                        <a:rPr lang="en-US" sz="1800" b="1" i="0" u="none" strike="noStrike" dirty="0" smtClean="0">
                          <a:latin typeface="Arial"/>
                        </a:rPr>
                        <a:t>Roads</a:t>
                      </a:r>
                      <a:endParaRPr lang="en-US" sz="15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500" b="1" i="0" u="none" strike="noStrike" dirty="0">
                          <a:latin typeface="Arial"/>
                        </a:rPr>
                        <a:t>Units</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6235">
                <a:tc v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dirty="0">
                          <a:latin typeface="Arial"/>
                        </a:rPr>
                        <a:t>1</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500" b="1" i="0" u="none" strike="noStrike" dirty="0" smtClean="0">
                          <a:latin typeface="Arial"/>
                        </a:rPr>
                        <a:t>Physical</a:t>
                      </a:r>
                      <a:endParaRPr lang="en-US" sz="15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500" b="1" i="0" u="none" strike="noStrike" dirty="0" err="1">
                          <a:latin typeface="Arial"/>
                        </a:rPr>
                        <a:t>Kms</a:t>
                      </a:r>
                      <a:r>
                        <a:rPr lang="en-US" sz="1500" b="1" i="0" u="none" strike="noStrike" dirty="0">
                          <a:latin typeface="Arial"/>
                        </a:rPr>
                        <a:t>.</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a</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a:latin typeface="Arial"/>
                        </a:rPr>
                        <a:t>New Formation</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b</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a:latin typeface="Arial"/>
                        </a:rPr>
                        <a:t>Cement Concrete Roads</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c</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WBM to BT</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7511">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d</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Metal to WBM</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7914">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e</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Earthen to Metal</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f</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Others</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1" i="0" u="none" strike="noStrike" dirty="0">
                          <a:latin typeface="Arial"/>
                        </a:rPr>
                        <a:t>2</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l" fontAlgn="t"/>
                      <a:r>
                        <a:rPr lang="en-US" sz="1500" b="1" i="0" u="none" strike="noStrike" dirty="0">
                          <a:latin typeface="Arial"/>
                        </a:rPr>
                        <a:t>Financial     (Rs. in thousands</a:t>
                      </a:r>
                      <a:r>
                        <a:rPr lang="en-US" sz="1500" b="1" i="0" u="none" strike="noStrike" dirty="0" smtClean="0">
                          <a:latin typeface="Arial"/>
                        </a:rPr>
                        <a:t>)</a:t>
                      </a:r>
                      <a:endParaRPr lang="en-US" sz="1500" b="1" i="0" u="none" strike="noStrike" dirty="0">
                        <a:latin typeface="Arial"/>
                      </a:endParaRP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900" b="1"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smtClean="0">
                          <a:latin typeface="Arial"/>
                        </a:rPr>
                        <a:t>A</a:t>
                      </a:r>
                      <a:endParaRPr lang="en-US" sz="15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a:latin typeface="Arial"/>
                        </a:rPr>
                        <a:t>New Formation</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b</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a:latin typeface="Arial"/>
                        </a:rPr>
                        <a:t>Cement Concrete Roads</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c</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WBM to BT</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0958">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d</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Metal to WBM</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6177">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e</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Earthen to Metal</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8046">
                <a:tc vMerge="1">
                  <a:txBody>
                    <a:bodyPr/>
                    <a:lstStyle/>
                    <a:p>
                      <a:pPr algn="l" fontAlgn="t"/>
                      <a:endParaRPr lang="en-US" sz="900" b="0" i="0" u="none" strike="noStrike" dirty="0">
                        <a:latin typeface="Arial"/>
                      </a:endParaRP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500" b="0" i="0" u="none" strike="noStrike">
                          <a:latin typeface="Arial"/>
                        </a:rPr>
                        <a:t>f</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0" i="0" u="none" strike="noStrike" dirty="0" err="1">
                          <a:latin typeface="Arial"/>
                        </a:rPr>
                        <a:t>Upgradation</a:t>
                      </a:r>
                      <a:r>
                        <a:rPr lang="en-US" sz="1500" b="0" i="0" u="none" strike="noStrike" dirty="0">
                          <a:latin typeface="Arial"/>
                        </a:rPr>
                        <a:t>- Others</a:t>
                      </a:r>
                    </a:p>
                  </a:txBody>
                  <a:tcPr marL="72000"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500" b="1" i="0" u="none" strike="noStrike" dirty="0">
                          <a:latin typeface="Arial"/>
                        </a:rPr>
                        <a:t> </a:t>
                      </a:r>
                    </a:p>
                  </a:txBody>
                  <a:tcPr marL="7603" marR="7603" marT="760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7911" y="430240"/>
          <a:ext cx="11967089" cy="6326159"/>
        </p:xfrm>
        <a:graphic>
          <a:graphicData uri="http://schemas.openxmlformats.org/drawingml/2006/table">
            <a:tbl>
              <a:tblPr/>
              <a:tblGrid>
                <a:gridCol w="227374"/>
                <a:gridCol w="251310"/>
                <a:gridCol w="287209"/>
                <a:gridCol w="3005249"/>
                <a:gridCol w="760782"/>
                <a:gridCol w="760782"/>
                <a:gridCol w="760782"/>
                <a:gridCol w="608626"/>
                <a:gridCol w="836861"/>
                <a:gridCol w="684704"/>
                <a:gridCol w="836861"/>
                <a:gridCol w="684704"/>
                <a:gridCol w="836861"/>
                <a:gridCol w="611222"/>
                <a:gridCol w="813762"/>
              </a:tblGrid>
              <a:tr h="301404">
                <a:tc rowSpan="2" gridSpan="5">
                  <a:txBody>
                    <a:bodyPr/>
                    <a:lstStyle/>
                    <a:p>
                      <a:pPr algn="ctr" fontAlgn="t"/>
                      <a:r>
                        <a:rPr lang="en-US" sz="1800" b="0" i="0" u="none" strike="noStrike" dirty="0">
                          <a:latin typeface="Arial"/>
                        </a:rPr>
                        <a:t>Sector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2">
                  <a:txBody>
                    <a:bodyPr/>
                    <a:lstStyle/>
                    <a:p>
                      <a:pPr algn="ctr" fontAlgn="t"/>
                      <a:r>
                        <a:rPr lang="en-US" sz="1400" b="0" i="0" u="none" strike="noStrike" dirty="0">
                          <a:latin typeface="Arial"/>
                        </a:rPr>
                        <a:t>2019-20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400" b="0" i="0" u="none" strike="noStrike" dirty="0">
                          <a:latin typeface="Arial"/>
                        </a:rPr>
                        <a:t>2020-21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400" b="0" i="0" u="none" strike="noStrike" dirty="0">
                          <a:latin typeface="Arial"/>
                        </a:rPr>
                        <a:t>2021-22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400" b="0" i="0" u="none" strike="noStrike" dirty="0">
                          <a:latin typeface="Arial"/>
                        </a:rPr>
                        <a:t>2022-23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t"/>
                      <a:r>
                        <a:rPr lang="en-US" sz="1400" b="0" i="0" u="none" strike="noStrike" dirty="0">
                          <a:latin typeface="Arial"/>
                        </a:rPr>
                        <a:t>2023-24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454921">
                <a:tc gridSpan="5" vMerge="1">
                  <a:txBody>
                    <a:bodyPr/>
                    <a:lstStyle/>
                    <a:p>
                      <a:endParaRPr lang="en-US"/>
                    </a:p>
                  </a:txBody>
                  <a:tcP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t"/>
                      <a:r>
                        <a:rPr lang="en-US" sz="14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4508">
                <a:tc>
                  <a:txBody>
                    <a:bodyPr/>
                    <a:lstStyle/>
                    <a:p>
                      <a:pPr algn="ctr" fontAlgn="t"/>
                      <a:r>
                        <a:rPr lang="en-US" sz="1400" b="1" i="0" u="none" strike="noStrike" dirty="0">
                          <a:latin typeface="Arial"/>
                        </a:rPr>
                        <a:t>B</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200" b="1" i="0" u="none" strike="noStrike" dirty="0">
                          <a:latin typeface="Arial"/>
                        </a:rPr>
                        <a:t>Storm Water Drains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4564">
                <a:tc rowSpan="6">
                  <a:txBody>
                    <a:bodyPr/>
                    <a:lstStyle/>
                    <a:p>
                      <a:pPr algn="l" fontAlgn="t"/>
                      <a:r>
                        <a:rPr lang="en-US" sz="1400" b="1"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1"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400" b="1" i="0" u="none" strike="noStrike" dirty="0">
                          <a:latin typeface="Arial"/>
                        </a:rPr>
                        <a:t>1</a:t>
                      </a:r>
                    </a:p>
                    <a:p>
                      <a:pPr algn="ctr" fontAlgn="t"/>
                      <a:r>
                        <a:rPr lang="en-US" sz="1400" b="0" i="0" u="none" strike="noStrike" dirty="0">
                          <a:latin typeface="Arial"/>
                        </a:rPr>
                        <a:t> </a:t>
                      </a:r>
                    </a:p>
                    <a:p>
                      <a:pPr algn="ctr"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200" b="1" i="0" u="none" strike="noStrike" dirty="0" smtClean="0">
                          <a:latin typeface="Arial"/>
                        </a:rPr>
                        <a:t>Physical</a:t>
                      </a:r>
                      <a:endParaRPr lang="en-US" sz="1200" b="1"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100" b="1" i="0" u="none" strike="noStrike" dirty="0">
                        <a:latin typeface="Arial"/>
                      </a:endParaRPr>
                    </a:p>
                  </a:txBody>
                  <a:tcPr marL="5283" marR="5283" marT="5283"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200" b="1" i="0" u="none" strike="noStrike" dirty="0" err="1">
                          <a:latin typeface="Arial"/>
                        </a:rPr>
                        <a:t>Kms</a:t>
                      </a:r>
                      <a:r>
                        <a:rPr lang="en-US" sz="1200" b="1" i="0" u="none" strike="noStrike" dirty="0">
                          <a:latin typeface="Arial"/>
                        </a:rPr>
                        <a:t>.</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a</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err="1">
                          <a:latin typeface="Arial"/>
                        </a:rPr>
                        <a:t>Upgradation</a:t>
                      </a:r>
                      <a:r>
                        <a:rPr lang="en-US" sz="1200" b="0" i="0" u="none" strike="noStrike" dirty="0">
                          <a:latin typeface="Arial"/>
                        </a:rPr>
                        <a:t> of </a:t>
                      </a:r>
                      <a:r>
                        <a:rPr lang="en-US" sz="1200" b="0" i="0" u="none" strike="noStrike" dirty="0" err="1">
                          <a:latin typeface="Arial"/>
                        </a:rPr>
                        <a:t>Kutcha</a:t>
                      </a:r>
                      <a:r>
                        <a:rPr lang="en-US" sz="1200" b="0" i="0" u="none" strike="noStrike" dirty="0">
                          <a:latin typeface="Arial"/>
                        </a:rPr>
                        <a:t> to </a:t>
                      </a:r>
                      <a:r>
                        <a:rPr lang="en-US" sz="1200" b="0" i="0" u="none" strike="noStrike" dirty="0" err="1">
                          <a:latin typeface="Arial"/>
                        </a:rPr>
                        <a:t>Pucca</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b</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Construction of New drains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400" b="1" i="0" u="none" strike="noStrike" dirty="0">
                          <a:latin typeface="Arial"/>
                        </a:rPr>
                        <a:t>2</a:t>
                      </a:r>
                    </a:p>
                    <a:p>
                      <a:pPr algn="ctr" fontAlgn="t"/>
                      <a:r>
                        <a:rPr lang="en-US" sz="1400" b="0" i="0" u="none" strike="noStrike" dirty="0">
                          <a:latin typeface="Arial"/>
                        </a:rPr>
                        <a:t> </a:t>
                      </a:r>
                    </a:p>
                    <a:p>
                      <a:pPr algn="ctr"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200" b="1" i="0" u="none" strike="noStrike" dirty="0">
                          <a:latin typeface="Arial"/>
                        </a:rPr>
                        <a:t>Financial(Rs. in thousands)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a</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err="1">
                          <a:latin typeface="Arial"/>
                        </a:rPr>
                        <a:t>Upgradation</a:t>
                      </a:r>
                      <a:r>
                        <a:rPr lang="en-US" sz="1200" b="0" i="0" u="none" strike="noStrike" dirty="0">
                          <a:latin typeface="Arial"/>
                        </a:rPr>
                        <a:t> of </a:t>
                      </a:r>
                      <a:r>
                        <a:rPr lang="en-US" sz="1200" b="0" i="0" u="none" strike="noStrike" dirty="0" err="1">
                          <a:latin typeface="Arial"/>
                        </a:rPr>
                        <a:t>Kutcha</a:t>
                      </a:r>
                      <a:r>
                        <a:rPr lang="en-US" sz="1200" b="0" i="0" u="none" strike="noStrike" dirty="0">
                          <a:latin typeface="Arial"/>
                        </a:rPr>
                        <a:t> to </a:t>
                      </a:r>
                      <a:r>
                        <a:rPr lang="en-US" sz="1200" b="0" i="0" u="none" strike="noStrike" dirty="0" err="1">
                          <a:latin typeface="Arial"/>
                        </a:rPr>
                        <a:t>Pucca</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00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b</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Construction of New drains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4508">
                <a:tc>
                  <a:txBody>
                    <a:bodyPr/>
                    <a:lstStyle/>
                    <a:p>
                      <a:pPr algn="ctr" fontAlgn="t"/>
                      <a:r>
                        <a:rPr lang="en-US" sz="1400" b="1" i="0" u="none" strike="noStrike" dirty="0">
                          <a:latin typeface="Arial"/>
                        </a:rPr>
                        <a:t>C</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200" b="1" i="0" u="none" strike="noStrike" dirty="0">
                          <a:latin typeface="Arial"/>
                        </a:rPr>
                        <a:t>Water Supply</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200" b="1" i="0" u="none" strike="noStrike" dirty="0">
                          <a:latin typeface="Arial"/>
                        </a:rPr>
                        <a:t>Units</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5171">
                <a:tc rowSpan="13">
                  <a:txBody>
                    <a:bodyPr/>
                    <a:lstStyle/>
                    <a:p>
                      <a:pPr algn="l" fontAlgn="t"/>
                      <a:r>
                        <a:rPr lang="en-US" sz="1400" b="1"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1"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p>
                      <a:pPr algn="l"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400" b="1" i="0" u="none" strike="noStrike" dirty="0">
                          <a:latin typeface="Arial"/>
                        </a:rPr>
                        <a:t>1</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200" b="1" i="0" u="none" strike="noStrike" dirty="0">
                          <a:latin typeface="Arial"/>
                        </a:rPr>
                        <a:t>Physical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100" b="1" i="0" u="none" strike="noStrike" dirty="0">
                        <a:latin typeface="Arial"/>
                      </a:endParaRPr>
                    </a:p>
                  </a:txBody>
                  <a:tcPr marL="5283" marR="5283" marT="5283"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a</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Construction of </a:t>
                      </a:r>
                      <a:r>
                        <a:rPr lang="en-US" sz="1200" b="0" i="0" u="none" strike="noStrike" dirty="0" smtClean="0">
                          <a:latin typeface="Arial"/>
                        </a:rPr>
                        <a:t>OHT (Over Head Tank)        </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err="1">
                          <a:latin typeface="Arial"/>
                        </a:rPr>
                        <a:t>litres</a:t>
                      </a:r>
                      <a:endParaRPr lang="en-US" sz="12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6927">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b</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smtClean="0">
                          <a:latin typeface="Arial"/>
                        </a:rPr>
                        <a:t>CWSS (Combined Water Supply Scheme) </a:t>
                      </a:r>
                      <a:r>
                        <a:rPr lang="en-US" sz="1200" b="0" i="0" u="none" strike="noStrike" dirty="0">
                          <a:latin typeface="Arial"/>
                        </a:rPr>
                        <a:t>Executed by PHE/AUWSSB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a:latin typeface="Arial"/>
                        </a:rPr>
                        <a:t>MLD</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c</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Extension of Pipelines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err="1">
                          <a:latin typeface="Arial"/>
                        </a:rPr>
                        <a:t>Kms</a:t>
                      </a:r>
                      <a:endParaRPr lang="en-US" sz="12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d</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Installation of Public Fountains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err="1">
                          <a:latin typeface="Arial"/>
                        </a:rPr>
                        <a:t>Nos</a:t>
                      </a:r>
                      <a:endParaRPr lang="en-US" sz="12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e</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Installation of </a:t>
                      </a:r>
                      <a:r>
                        <a:rPr lang="en-US" sz="1200" b="0" i="0" u="none" strike="noStrike" dirty="0" err="1">
                          <a:latin typeface="Arial"/>
                        </a:rPr>
                        <a:t>Borewells</a:t>
                      </a:r>
                      <a:r>
                        <a:rPr lang="en-US" sz="1200" b="0" i="0" u="none" strike="noStrike" dirty="0">
                          <a:latin typeface="Arial"/>
                        </a:rPr>
                        <a:t>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200" b="1" i="0" u="none" strike="noStrike" dirty="0" err="1">
                          <a:latin typeface="Arial"/>
                        </a:rPr>
                        <a:t>Nos</a:t>
                      </a:r>
                      <a:endParaRPr lang="en-US" sz="12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718">
                <a:tc vMerge="1">
                  <a:txBody>
                    <a:bodyPr/>
                    <a:lstStyle/>
                    <a:p>
                      <a:pPr algn="l" fontAlgn="t"/>
                      <a:endParaRPr lang="en-US" sz="1400" b="1"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7">
                  <a:txBody>
                    <a:bodyPr/>
                    <a:lstStyle/>
                    <a:p>
                      <a:pPr algn="ctr" fontAlgn="t"/>
                      <a:r>
                        <a:rPr lang="en-US" sz="1400" b="1" i="0" u="none" strike="noStrike" dirty="0">
                          <a:latin typeface="Arial"/>
                        </a:rPr>
                        <a:t>2</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p>
                      <a:pPr algn="ctr" fontAlgn="t"/>
                      <a:r>
                        <a:rPr lang="en-US" sz="14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l" fontAlgn="t"/>
                      <a:r>
                        <a:rPr lang="en-US" sz="1200" b="1" i="0" u="none" strike="noStrike" dirty="0">
                          <a:latin typeface="Arial"/>
                        </a:rPr>
                        <a:t>Financial (Rs. in thousands</a:t>
                      </a:r>
                      <a:r>
                        <a:rPr lang="en-US" sz="1200" b="1" i="0" u="none" strike="noStrike" dirty="0" smtClean="0">
                          <a:latin typeface="Arial"/>
                        </a:rPr>
                        <a:t>)</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100" b="1" i="0" u="none" strike="noStrike" dirty="0">
                        <a:latin typeface="Arial"/>
                      </a:endParaRPr>
                    </a:p>
                  </a:txBody>
                  <a:tcPr marL="5283" marR="5283" marT="5283"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t"/>
                      <a:endParaRPr lang="en-US" sz="1100" b="0" i="0" u="none" strike="noStrike" dirty="0">
                        <a:latin typeface="Arial"/>
                      </a:endParaRPr>
                    </a:p>
                  </a:txBody>
                  <a:tcPr marL="5283" marR="5283" marT="5283" marB="0">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a</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Construction of </a:t>
                      </a:r>
                      <a:r>
                        <a:rPr lang="en-US" sz="1200" b="0" i="0" u="none" strike="noStrike" dirty="0" smtClean="0">
                          <a:latin typeface="Arial"/>
                        </a:rPr>
                        <a:t>OHT </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65076">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b</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CWSS Executed by PHE/AUWSSB  </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c</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Extension of Pipelines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d</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Installation of Public Fountains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800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e</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Installation of </a:t>
                      </a:r>
                      <a:r>
                        <a:rPr lang="en-US" sz="1200" b="0" i="0" u="none" strike="noStrike" dirty="0" err="1">
                          <a:latin typeface="Arial"/>
                        </a:rPr>
                        <a:t>Borewells</a:t>
                      </a:r>
                      <a:endParaRPr lang="en-US" sz="1200" b="0" i="0" u="none" strike="noStrike" dirty="0">
                        <a:latin typeface="Arial"/>
                      </a:endParaRP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57863">
                <a:tc vMerge="1">
                  <a:txBody>
                    <a:bodyPr/>
                    <a:lstStyle/>
                    <a:p>
                      <a:pPr algn="l"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f</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Water supply through lorries</a:t>
                      </a:r>
                    </a:p>
                  </a:txBody>
                  <a:tcPr marL="72000"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1"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200" b="0" i="0" u="none" strike="noStrike" dirty="0">
                          <a:latin typeface="Arial"/>
                        </a:rPr>
                        <a:t> </a:t>
                      </a:r>
                    </a:p>
                  </a:txBody>
                  <a:tcPr marL="5283" marR="5283" marT="5283"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4539" y="470095"/>
          <a:ext cx="12001734" cy="6351265"/>
        </p:xfrm>
        <a:graphic>
          <a:graphicData uri="http://schemas.openxmlformats.org/drawingml/2006/table">
            <a:tbl>
              <a:tblPr/>
              <a:tblGrid>
                <a:gridCol w="228034"/>
                <a:gridCol w="252037"/>
                <a:gridCol w="288043"/>
                <a:gridCol w="3802424"/>
                <a:gridCol w="635031"/>
                <a:gridCol w="577177"/>
                <a:gridCol w="766106"/>
                <a:gridCol w="689495"/>
                <a:gridCol w="766106"/>
                <a:gridCol w="612886"/>
                <a:gridCol w="689495"/>
                <a:gridCol w="612886"/>
                <a:gridCol w="689495"/>
                <a:gridCol w="576402"/>
                <a:gridCol w="816117"/>
              </a:tblGrid>
              <a:tr h="221684">
                <a:tc rowSpan="2" gridSpan="5">
                  <a:txBody>
                    <a:bodyPr/>
                    <a:lstStyle/>
                    <a:p>
                      <a:pPr algn="ctr" fontAlgn="t"/>
                      <a:r>
                        <a:rPr lang="en-US" sz="1400" b="0" i="0" u="none" strike="noStrike" dirty="0">
                          <a:latin typeface="Arial"/>
                        </a:rPr>
                        <a:t>Sector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2019-20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2020-21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2021-22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2022-23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2023-24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433894">
                <a:tc gridSpan="5" vMerge="1">
                  <a:txBody>
                    <a:bodyPr/>
                    <a:lstStyle/>
                    <a:p>
                      <a:endParaRPr lang="en-US"/>
                    </a:p>
                  </a:txBody>
                  <a:tcP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rowSpan="13">
                  <a:txBody>
                    <a:bodyPr/>
                    <a:lstStyle/>
                    <a:p>
                      <a:pPr algn="ctr" fontAlgn="t"/>
                      <a:r>
                        <a:rPr lang="en-US" sz="1800" b="1" i="0" u="none" strike="noStrike" dirty="0">
                          <a:latin typeface="Arial"/>
                        </a:rPr>
                        <a:t>D</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1"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a:latin typeface="Arial"/>
                        </a:rPr>
                        <a:t>Sanitation /SWM</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6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800" b="1" i="0" u="none" strike="noStrike" dirty="0">
                          <a:latin typeface="Arial"/>
                        </a:rPr>
                        <a:t>1</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smtClean="0">
                          <a:latin typeface="Arial"/>
                        </a:rPr>
                        <a:t>Physical</a:t>
                      </a:r>
                      <a:endParaRPr lang="en-US" sz="1800" b="1" i="0" u="none" strike="noStrike" dirty="0">
                        <a:latin typeface="Arial"/>
                      </a:endParaRP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050" b="0" i="0" u="none" strike="noStrike" dirty="0">
                        <a:latin typeface="Arial"/>
                      </a:endParaRPr>
                    </a:p>
                  </a:txBody>
                  <a:tcPr marL="3786" marR="3786" marT="378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6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0"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Vehicles Purchased    </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i="0" u="none" strike="noStrike" dirty="0">
                          <a:latin typeface="Arial"/>
                        </a:rPr>
                        <a:t>Nos.</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Equipment Purchased    </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i="0" u="none" strike="noStrike">
                          <a:latin typeface="Arial"/>
                        </a:rPr>
                        <a:t>Nos.</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95133">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Public Conveniences  </a:t>
                      </a:r>
                      <a:r>
                        <a:rPr lang="en-US" sz="1800" b="0" i="0" u="none" strike="noStrike" dirty="0" smtClean="0">
                          <a:latin typeface="Arial"/>
                        </a:rPr>
                        <a:t>including Integrated Sanitary Complex        (ISC) and </a:t>
                      </a:r>
                      <a:r>
                        <a:rPr lang="en-US" sz="1800" b="0" i="0" u="none" strike="noStrike" dirty="0" err="1" smtClean="0">
                          <a:latin typeface="Arial"/>
                        </a:rPr>
                        <a:t>Valmiki</a:t>
                      </a:r>
                      <a:r>
                        <a:rPr lang="en-US" sz="1800" b="0" i="0" u="none" strike="noStrike" dirty="0" smtClean="0">
                          <a:latin typeface="Arial"/>
                        </a:rPr>
                        <a:t> </a:t>
                      </a:r>
                      <a:r>
                        <a:rPr lang="en-US" sz="1800" b="0" i="0" u="none" strike="noStrike" dirty="0" err="1" smtClean="0">
                          <a:latin typeface="Arial"/>
                        </a:rPr>
                        <a:t>Ambedkar</a:t>
                      </a:r>
                      <a:r>
                        <a:rPr lang="en-US" sz="1800" b="0" i="0" u="none" strike="noStrike" dirty="0" smtClean="0">
                          <a:latin typeface="Arial"/>
                        </a:rPr>
                        <a:t> </a:t>
                      </a:r>
                      <a:r>
                        <a:rPr lang="en-US" sz="1800" b="0" i="0" u="none" strike="noStrike" dirty="0" err="1" smtClean="0">
                          <a:latin typeface="Arial"/>
                        </a:rPr>
                        <a:t>Awas</a:t>
                      </a:r>
                      <a:r>
                        <a:rPr lang="en-US" sz="1800" b="0" i="0" u="none" strike="noStrike" dirty="0" smtClean="0">
                          <a:latin typeface="Arial"/>
                        </a:rPr>
                        <a:t> </a:t>
                      </a:r>
                      <a:r>
                        <a:rPr lang="en-US" sz="1800" b="0" i="0" u="none" strike="noStrike" dirty="0" err="1" smtClean="0">
                          <a:latin typeface="Arial"/>
                        </a:rPr>
                        <a:t>Yojona</a:t>
                      </a:r>
                      <a:r>
                        <a:rPr lang="en-US" sz="1800" b="0" i="0" u="none" strike="noStrike" dirty="0" smtClean="0">
                          <a:latin typeface="Arial"/>
                        </a:rPr>
                        <a:t> (VAMBAY)</a:t>
                      </a:r>
                      <a:endParaRPr lang="en-US" sz="1800" b="0" i="0" u="none" strike="noStrike" dirty="0">
                        <a:latin typeface="Arial"/>
                      </a:endParaRP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1" i="0" u="none" strike="noStrike" dirty="0">
                          <a:latin typeface="Arial"/>
                        </a:rPr>
                        <a:t>Seats</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d</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Land for disposal</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acre</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e</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1"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800" b="1" i="0" u="none" strike="noStrike" dirty="0">
                          <a:latin typeface="Arial"/>
                        </a:rPr>
                        <a:t>2</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Financial (Rs. in thousands</a:t>
                      </a:r>
                      <a:r>
                        <a:rPr lang="en-US" sz="1800" b="1" i="0" u="none" strike="noStrike" dirty="0" smtClean="0">
                          <a:latin typeface="Arial"/>
                        </a:rPr>
                        <a:t>)</a:t>
                      </a:r>
                      <a:endParaRPr lang="en-US" sz="1800" b="1" i="0" u="none" strike="noStrike" dirty="0">
                        <a:latin typeface="Arial"/>
                      </a:endParaRP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050" b="1" i="0" u="none" strike="noStrike" dirty="0">
                        <a:latin typeface="Arial"/>
                      </a:endParaRPr>
                    </a:p>
                  </a:txBody>
                  <a:tcPr marL="3786" marR="3786" marT="378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600" b="1" i="0" u="none" strike="noStrike" dirty="0">
                          <a:latin typeface="Arial"/>
                        </a:rPr>
                        <a:t>Units</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Vehicles Purchased</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Equipment Purchased</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3013">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Public Conveniences including Integrated Sanitary Complex and VAMBAY</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6607">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d</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Land for disposal</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6995">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e</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4535" y="470093"/>
          <a:ext cx="11979612" cy="6038446"/>
        </p:xfrm>
        <a:graphic>
          <a:graphicData uri="http://schemas.openxmlformats.org/drawingml/2006/table">
            <a:tbl>
              <a:tblPr/>
              <a:tblGrid>
                <a:gridCol w="227613"/>
                <a:gridCol w="251572"/>
                <a:gridCol w="287512"/>
                <a:gridCol w="3613455"/>
                <a:gridCol w="703708"/>
                <a:gridCol w="688225"/>
                <a:gridCol w="764694"/>
                <a:gridCol w="688225"/>
                <a:gridCol w="764694"/>
                <a:gridCol w="611756"/>
                <a:gridCol w="688225"/>
                <a:gridCol w="611756"/>
                <a:gridCol w="688225"/>
                <a:gridCol w="575339"/>
                <a:gridCol w="814613"/>
              </a:tblGrid>
              <a:tr h="401611">
                <a:tc rowSpan="2" gridSpan="5">
                  <a:txBody>
                    <a:bodyPr/>
                    <a:lstStyle/>
                    <a:p>
                      <a:pPr algn="ctr" fontAlgn="t"/>
                      <a:r>
                        <a:rPr lang="en-US" sz="1400" b="0" i="0" u="none" strike="noStrike" dirty="0">
                          <a:latin typeface="Arial"/>
                        </a:rPr>
                        <a:t>Sector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2019-20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2020-21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2021-22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2022-23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400" b="0" i="0" u="none" strike="noStrike">
                          <a:latin typeface="Arial"/>
                        </a:rPr>
                        <a:t>2023-24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499896">
                <a:tc gridSpan="5" vMerge="1">
                  <a:txBody>
                    <a:bodyPr/>
                    <a:lstStyle/>
                    <a:p>
                      <a:endParaRPr lang="en-US"/>
                    </a:p>
                  </a:txBody>
                  <a:tcP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4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rowSpan="13">
                  <a:txBody>
                    <a:bodyPr/>
                    <a:lstStyle/>
                    <a:p>
                      <a:pPr algn="ctr" fontAlgn="t"/>
                      <a:r>
                        <a:rPr lang="en-US" sz="1800" b="1" i="0" u="none" strike="noStrike" dirty="0">
                          <a:latin typeface="Arial"/>
                        </a:rPr>
                        <a:t>E</a:t>
                      </a:r>
                    </a:p>
                    <a:p>
                      <a:pPr algn="ctr" fontAlgn="t"/>
                      <a:r>
                        <a:rPr lang="en-US" sz="1800" b="1"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1"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a:latin typeface="Arial"/>
                        </a:rPr>
                        <a:t>Street Lights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1699">
                <a:tc vMerge="1">
                  <a:txBody>
                    <a:bodyPr/>
                    <a:lstStyle/>
                    <a:p>
                      <a:pPr algn="l" fontAlgn="t"/>
                      <a:endParaRPr lang="en-US" sz="1400" b="1"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800" b="1" i="0" u="none" strike="noStrike" dirty="0">
                          <a:latin typeface="Arial"/>
                        </a:rPr>
                        <a:t>1</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smtClean="0">
                          <a:latin typeface="Arial"/>
                        </a:rPr>
                        <a:t>Physical</a:t>
                      </a:r>
                      <a:endParaRPr lang="en-US" sz="1800" b="1" i="0" u="none" strike="noStrike" dirty="0">
                        <a:latin typeface="Arial"/>
                      </a:endParaRP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050" b="1" i="0" u="none" strike="noStrike" dirty="0">
                        <a:latin typeface="Arial"/>
                      </a:endParaRPr>
                    </a:p>
                  </a:txBody>
                  <a:tcPr marL="3786" marR="3786" marT="378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1" i="0" u="none" strike="noStrike" dirty="0">
                          <a:latin typeface="Arial"/>
                        </a:rPr>
                        <a:t>Nos.</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Tube Lights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Sodium </a:t>
                      </a:r>
                      <a:r>
                        <a:rPr lang="en-US" sz="1800" b="0" i="0" u="none" strike="noStrike" dirty="0" err="1">
                          <a:latin typeface="Arial"/>
                        </a:rPr>
                        <a:t>Vapour</a:t>
                      </a:r>
                      <a:r>
                        <a:rPr lang="en-US" sz="1800" b="0" i="0" u="none" strike="noStrike" dirty="0">
                          <a:latin typeface="Arial"/>
                        </a:rPr>
                        <a:t>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Mercury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d</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High mast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e</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1"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800" b="1" i="0" u="none" strike="noStrike" dirty="0">
                          <a:latin typeface="Arial"/>
                        </a:rPr>
                        <a:t>2</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Financial     (Rs. in thousands</a:t>
                      </a:r>
                      <a:r>
                        <a:rPr lang="en-US" sz="1800" b="1" i="0" u="none" strike="noStrike" dirty="0" smtClean="0">
                          <a:latin typeface="Arial"/>
                        </a:rPr>
                        <a:t>)</a:t>
                      </a:r>
                      <a:endParaRPr lang="en-US" sz="1800" b="1" i="0" u="none" strike="noStrike" dirty="0">
                        <a:latin typeface="Arial"/>
                      </a:endParaRP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1050" b="1" i="0" u="none" strike="noStrike" dirty="0">
                        <a:latin typeface="Arial"/>
                      </a:endParaRPr>
                    </a:p>
                  </a:txBody>
                  <a:tcPr marL="3786" marR="3786" marT="3786" marB="0">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8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Tube Lights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Sodium </a:t>
                      </a:r>
                      <a:r>
                        <a:rPr lang="en-US" sz="1800" b="0" i="0" u="none" strike="noStrike" dirty="0" err="1">
                          <a:latin typeface="Arial"/>
                        </a:rPr>
                        <a:t>Vapour</a:t>
                      </a:r>
                      <a:r>
                        <a:rPr lang="en-US" sz="1800" b="0" i="0" u="none" strike="noStrike" dirty="0">
                          <a:latin typeface="Arial"/>
                        </a:rPr>
                        <a:t>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c</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Mercury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d</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High mast Lamps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1270">
                <a:tc vMerge="1">
                  <a:txBody>
                    <a:bodyPr/>
                    <a:lstStyle/>
                    <a:p>
                      <a:pPr algn="l"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400" b="0" i="0" u="none" strike="noStrike" dirty="0">
                        <a:latin typeface="Arial"/>
                      </a:endParaRP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e</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400" b="1" i="0" u="none" strike="noStrike" dirty="0">
                          <a:latin typeface="Arial"/>
                        </a:rPr>
                        <a:t> </a:t>
                      </a:r>
                    </a:p>
                  </a:txBody>
                  <a:tcPr marL="3786" marR="3786" marT="3786"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41842" y="518157"/>
          <a:ext cx="11928237" cy="6290611"/>
        </p:xfrm>
        <a:graphic>
          <a:graphicData uri="http://schemas.openxmlformats.org/drawingml/2006/table">
            <a:tbl>
              <a:tblPr/>
              <a:tblGrid>
                <a:gridCol w="226711"/>
                <a:gridCol w="534733"/>
                <a:gridCol w="533400"/>
                <a:gridCol w="2501170"/>
                <a:gridCol w="791661"/>
                <a:gridCol w="611765"/>
                <a:gridCol w="917647"/>
                <a:gridCol w="688235"/>
                <a:gridCol w="917647"/>
                <a:gridCol w="611765"/>
                <a:gridCol w="764705"/>
                <a:gridCol w="535294"/>
                <a:gridCol w="841176"/>
                <a:gridCol w="640937"/>
                <a:gridCol w="811391"/>
              </a:tblGrid>
              <a:tr h="334432">
                <a:tc rowSpan="2" gridSpan="5">
                  <a:txBody>
                    <a:bodyPr/>
                    <a:lstStyle/>
                    <a:p>
                      <a:pPr algn="ctr" fontAlgn="t"/>
                      <a:r>
                        <a:rPr lang="en-US" sz="1600" b="0" i="0" u="none" strike="noStrike" dirty="0">
                          <a:latin typeface="Arial"/>
                        </a:rPr>
                        <a:t>Sector</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a:noFill/>
                    </a:lnT>
                    <a:lnB w="6350" cap="flat" cmpd="sng" algn="ctr">
                      <a:solidFill>
                        <a:srgbClr val="000000"/>
                      </a:solidFill>
                      <a:prstDash val="dot"/>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600" b="0" i="0" u="none" strike="noStrike">
                          <a:latin typeface="Arial"/>
                        </a:rPr>
                        <a:t>2019-20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600" b="0" i="0" u="none" strike="noStrike">
                          <a:latin typeface="Arial"/>
                        </a:rPr>
                        <a:t>2020-21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600" b="0" i="0" u="none" strike="noStrike">
                          <a:latin typeface="Arial"/>
                        </a:rPr>
                        <a:t>2021-22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600" b="0" i="0" u="none" strike="noStrike">
                          <a:latin typeface="Arial"/>
                        </a:rPr>
                        <a:t>2022-23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c gridSpan="2">
                  <a:txBody>
                    <a:bodyPr/>
                    <a:lstStyle/>
                    <a:p>
                      <a:pPr algn="ctr" fontAlgn="t"/>
                      <a:r>
                        <a:rPr lang="en-US" sz="1600" b="0" i="0" u="none" strike="noStrike">
                          <a:latin typeface="Arial"/>
                        </a:rPr>
                        <a:t>2023-24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6350" cap="flat" cmpd="sng" algn="ctr">
                      <a:solidFill>
                        <a:srgbClr val="000000"/>
                      </a:solidFill>
                      <a:prstDash val="dot"/>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530750">
                <a:tc gridSpan="5" vMerge="1">
                  <a:txBody>
                    <a:bodyPr/>
                    <a:lstStyle/>
                    <a:p>
                      <a:endParaRPr lang="en-US"/>
                    </a:p>
                  </a:txBody>
                  <a:tcPr>
                    <a:lnL w="12700" cap="flat" cmpd="sng" algn="ctr">
                      <a:solidFill>
                        <a:srgbClr val="000000"/>
                      </a:solidFill>
                      <a:prstDash val="solid"/>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dot"/>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lnL w="6350" cap="flat" cmpd="sng" algn="ctr">
                      <a:solidFill>
                        <a:srgbClr val="000000"/>
                      </a:solidFill>
                      <a:prstDash val="dot"/>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a:txBody>
                    <a:bodyPr/>
                    <a:lstStyle/>
                    <a:p>
                      <a:pPr algn="ctr" fontAlgn="t"/>
                      <a:r>
                        <a:rPr lang="en-US" sz="16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Total</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General Funds</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7391">
                <a:tc rowSpan="13">
                  <a:txBody>
                    <a:bodyPr/>
                    <a:lstStyle/>
                    <a:p>
                      <a:pPr algn="l" fontAlgn="t"/>
                      <a:r>
                        <a:rPr lang="en-US" sz="1600" b="1" i="0" u="none" strike="noStrike" dirty="0">
                          <a:latin typeface="Arial"/>
                        </a:rPr>
                        <a:t>F</a:t>
                      </a:r>
                    </a:p>
                    <a:p>
                      <a:pPr algn="l" fontAlgn="t"/>
                      <a:r>
                        <a:rPr lang="en-US" sz="1600" b="1"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1"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600" b="1" i="0" u="none" strike="noStrike" dirty="0">
                          <a:latin typeface="Arial"/>
                        </a:rPr>
                        <a:t>Remunerative Enterprises &amp; Others</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0687">
                <a:tc vMerge="1">
                  <a:txBody>
                    <a:bodyPr/>
                    <a:lstStyle/>
                    <a:p>
                      <a:pPr algn="l" fontAlgn="t"/>
                      <a:endParaRPr lang="en-US" sz="1400" b="1"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600" b="1" i="0" u="none" strike="noStrike" dirty="0">
                          <a:latin typeface="Arial"/>
                        </a:rPr>
                        <a:t>1</a:t>
                      </a:r>
                    </a:p>
                    <a:p>
                      <a:pPr algn="r" fontAlgn="t"/>
                      <a:r>
                        <a:rPr lang="en-US" sz="1600" b="0" i="0" u="none" strike="noStrike" dirty="0">
                          <a:latin typeface="Arial"/>
                        </a:rPr>
                        <a:t> </a:t>
                      </a:r>
                    </a:p>
                    <a:p>
                      <a:pPr algn="r" fontAlgn="t"/>
                      <a:r>
                        <a:rPr lang="en-US" sz="1600" b="0" i="0" u="none" strike="noStrike" dirty="0">
                          <a:latin typeface="Arial"/>
                        </a:rPr>
                        <a:t> </a:t>
                      </a:r>
                    </a:p>
                    <a:p>
                      <a:pPr algn="r" fontAlgn="t"/>
                      <a:r>
                        <a:rPr lang="en-US" sz="1600" b="0" i="0" u="none" strike="noStrike" dirty="0">
                          <a:latin typeface="Arial"/>
                        </a:rPr>
                        <a:t> </a:t>
                      </a:r>
                    </a:p>
                    <a:p>
                      <a:pPr algn="r" fontAlgn="t"/>
                      <a:r>
                        <a:rPr lang="en-US" sz="1600" b="0" i="0" u="none" strike="noStrike" dirty="0">
                          <a:latin typeface="Arial"/>
                        </a:rPr>
                        <a:t> </a:t>
                      </a:r>
                    </a:p>
                    <a:p>
                      <a:pPr algn="r"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600" b="1" i="0" u="none" strike="noStrike" dirty="0" smtClean="0">
                          <a:latin typeface="Arial"/>
                        </a:rPr>
                        <a:t>Physical</a:t>
                      </a:r>
                      <a:endParaRPr lang="en-US" sz="1600" b="1" i="0" u="none" strike="noStrike" dirty="0">
                        <a:latin typeface="Arial"/>
                      </a:endParaRP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600" b="1" i="0" u="none" strike="noStrike">
                          <a:latin typeface="Arial"/>
                        </a:rPr>
                        <a:t>Sq.mts</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smtClean="0">
                          <a:latin typeface="Arial"/>
                        </a:rPr>
                        <a:t>a</a:t>
                      </a:r>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Bus Stand</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b</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Markets</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c</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Shops</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d</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Others 1</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e</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Others 2</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3191">
                <a:tc vMerge="1">
                  <a:txBody>
                    <a:bodyPr/>
                    <a:lstStyle/>
                    <a:p>
                      <a:pPr algn="l" fontAlgn="t"/>
                      <a:endParaRPr lang="en-US" sz="1400" b="1"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600" b="1" i="0" u="none" strike="noStrike" dirty="0">
                          <a:latin typeface="Arial"/>
                        </a:rPr>
                        <a:t>2</a:t>
                      </a:r>
                    </a:p>
                    <a:p>
                      <a:pPr algn="ctr" fontAlgn="t"/>
                      <a:r>
                        <a:rPr lang="en-US" sz="1600" b="0" i="0" u="none" strike="noStrike" dirty="0">
                          <a:latin typeface="Arial"/>
                        </a:rPr>
                        <a:t> </a:t>
                      </a:r>
                    </a:p>
                    <a:p>
                      <a:pPr algn="ctr" fontAlgn="t"/>
                      <a:r>
                        <a:rPr lang="en-US" sz="1600" b="0" i="0" u="none" strike="noStrike" dirty="0">
                          <a:latin typeface="Arial"/>
                        </a:rPr>
                        <a:t> </a:t>
                      </a:r>
                    </a:p>
                    <a:p>
                      <a:pPr algn="ctr" fontAlgn="t"/>
                      <a:r>
                        <a:rPr lang="en-US" sz="1600" b="0" i="0" u="none" strike="noStrike" dirty="0">
                          <a:latin typeface="Arial"/>
                        </a:rPr>
                        <a:t> </a:t>
                      </a:r>
                    </a:p>
                    <a:p>
                      <a:pPr algn="ctr" fontAlgn="t"/>
                      <a:r>
                        <a:rPr lang="en-US" sz="1600" b="0" i="0" u="none" strike="noStrike" dirty="0">
                          <a:latin typeface="Arial"/>
                        </a:rPr>
                        <a:t> </a:t>
                      </a:r>
                    </a:p>
                    <a:p>
                      <a:pPr algn="ctr"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600" b="1" i="0" u="none" strike="noStrike" dirty="0">
                          <a:latin typeface="Arial"/>
                        </a:rPr>
                        <a:t>Financial (Rs. in thousands</a:t>
                      </a:r>
                      <a:r>
                        <a:rPr lang="en-US" sz="1600" b="1" i="0" u="none" strike="noStrike" dirty="0" smtClean="0">
                          <a:latin typeface="Arial"/>
                        </a:rPr>
                        <a:t>)</a:t>
                      </a:r>
                      <a:endParaRPr lang="en-US" sz="1600" b="1" i="0" u="none" strike="noStrike" dirty="0">
                        <a:latin typeface="Arial"/>
                      </a:endParaRP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a</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Bus Stand</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b</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Markets</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c</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Shops</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d</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Others 1</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23416">
                <a:tc vMerge="1">
                  <a:txBody>
                    <a:bodyPr/>
                    <a:lstStyle/>
                    <a:p>
                      <a:pPr algn="l" fontAlgn="t"/>
                      <a:endParaRPr lang="en-US" sz="14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r" fontAlgn="t"/>
                      <a:endParaRPr lang="en-US" sz="1600" b="0" i="0" u="none" strike="noStrike" dirty="0">
                        <a:latin typeface="Arial"/>
                      </a:endParaRP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600" b="0" i="0" u="none" strike="noStrike" dirty="0">
                          <a:latin typeface="Arial"/>
                        </a:rPr>
                        <a:t>e</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Others 2</a:t>
                      </a:r>
                    </a:p>
                  </a:txBody>
                  <a:tcPr marL="72000"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1" i="0" u="none" strike="noStrike" dirty="0">
                          <a:latin typeface="Arial"/>
                        </a:rPr>
                        <a:t> </a:t>
                      </a:r>
                    </a:p>
                  </a:txBody>
                  <a:tcPr marL="7885" marR="7885" marT="788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203" y="61278"/>
            <a:ext cx="12029597" cy="624522"/>
          </a:xfrm>
        </p:spPr>
        <p:txBody>
          <a:bodyPr anchor="t">
            <a:noAutofit/>
          </a:bodyPr>
          <a:lstStyle/>
          <a:p>
            <a:r>
              <a:rPr lang="en-US" sz="3200" b="1" dirty="0" smtClean="0">
                <a:effectLst>
                  <a:outerShdw blurRad="38100" dist="38100" dir="2700000" algn="tl">
                    <a:srgbClr val="000000">
                      <a:alpha val="43137"/>
                    </a:srgbClr>
                  </a:outerShdw>
                </a:effectLst>
                <a:latin typeface="Arial" pitchFamily="34" charset="0"/>
                <a:cs typeface="Arial" pitchFamily="34" charset="0"/>
              </a:rPr>
              <a:t>PART VII. FELT NEEDS FOR THE NEXT FIVE YEARS </a:t>
            </a:r>
            <a:endParaRPr lang="en-US" sz="32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369887" y="762000"/>
          <a:ext cx="11095633" cy="5879832"/>
        </p:xfrm>
        <a:graphic>
          <a:graphicData uri="http://schemas.openxmlformats.org/drawingml/2006/table">
            <a:tbl>
              <a:tblPr/>
              <a:tblGrid>
                <a:gridCol w="410569"/>
                <a:gridCol w="595325"/>
                <a:gridCol w="3248628"/>
                <a:gridCol w="862196"/>
                <a:gridCol w="1031557"/>
                <a:gridCol w="1170122"/>
                <a:gridCol w="944309"/>
                <a:gridCol w="944309"/>
                <a:gridCol w="944309"/>
                <a:gridCol w="944309"/>
              </a:tblGrid>
              <a:tr h="232534">
                <a:tc gridSpan="10">
                  <a:txBody>
                    <a:bodyPr/>
                    <a:lstStyle/>
                    <a:p>
                      <a:pPr algn="r" fontAlgn="ctr"/>
                      <a:r>
                        <a:rPr lang="en-US" sz="1800" b="1" i="0" u="none" strike="noStrike" dirty="0" err="1">
                          <a:latin typeface="Arial"/>
                        </a:rPr>
                        <a:t>Rs.in</a:t>
                      </a:r>
                      <a:r>
                        <a:rPr lang="en-US" sz="1800" b="1" i="0" u="none" strike="noStrike" dirty="0">
                          <a:latin typeface="Arial"/>
                        </a:rPr>
                        <a:t> </a:t>
                      </a:r>
                      <a:r>
                        <a:rPr lang="en-US" sz="1800" b="1" i="0" u="none" strike="noStrike" dirty="0" err="1">
                          <a:latin typeface="Arial"/>
                        </a:rPr>
                        <a:t>lakh</a:t>
                      </a:r>
                      <a:endParaRPr lang="en-US" sz="1800" b="1" i="0" u="none" strike="noStrike" dirty="0">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1"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dirty="0">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6657">
                <a:tc>
                  <a:txBody>
                    <a:bodyPr/>
                    <a:lstStyle/>
                    <a:p>
                      <a:pPr algn="ctr" fontAlgn="ctr"/>
                      <a:r>
                        <a:rPr lang="en-US" sz="1800" b="1" i="0" u="none" strike="noStrike">
                          <a:latin typeface="Arial"/>
                        </a:rPr>
                        <a:t>A</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Roads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algn="ctr" fontAlgn="ctr"/>
                      <a:r>
                        <a:rPr lang="en-US" sz="1800" b="1" i="0" u="none" strike="noStrike">
                          <a:latin typeface="Arial"/>
                        </a:rPr>
                        <a:t>Length in kms.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rowSpan="2">
                  <a:txBody>
                    <a:bodyPr/>
                    <a:lstStyle/>
                    <a:p>
                      <a:pPr algn="ctr" fontAlgn="t"/>
                      <a:r>
                        <a:rPr lang="en-US" sz="1800" b="0" i="0" u="none" strike="noStrike">
                          <a:latin typeface="Arial"/>
                        </a:rPr>
                        <a:t>2025-26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0" i="0" u="none" strike="noStrike">
                          <a:latin typeface="Arial"/>
                        </a:rPr>
                        <a:t>2026-27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0" i="0" u="none" strike="noStrike">
                          <a:latin typeface="Arial"/>
                        </a:rPr>
                        <a:t>2027-28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0" i="0" u="none" strike="noStrike">
                          <a:latin typeface="Arial"/>
                        </a:rPr>
                        <a:t>2028-29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1800" b="0" i="0" u="none" strike="noStrike">
                          <a:latin typeface="Arial"/>
                        </a:rPr>
                        <a:t>2029-30</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dirty="0">
                          <a:latin typeface="Arial"/>
                        </a:rPr>
                        <a:t>1</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New Cement Concrete Roads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New Formations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Upgradation</a:t>
                      </a:r>
                      <a:r>
                        <a:rPr lang="en-US" sz="1800" b="0" i="0" u="none" strike="noStrike" dirty="0">
                          <a:latin typeface="Arial"/>
                        </a:rPr>
                        <a:t>- WBM to BT</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Upgradation</a:t>
                      </a:r>
                      <a:r>
                        <a:rPr lang="en-US" sz="1800" b="0" i="0" u="none" strike="noStrike" dirty="0">
                          <a:latin typeface="Arial"/>
                        </a:rPr>
                        <a:t>- Metal to WBM</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32534">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5</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Upgradation</a:t>
                      </a:r>
                      <a:r>
                        <a:rPr lang="en-US" sz="1800" b="0" i="0" u="none" strike="noStrike" dirty="0">
                          <a:latin typeface="Arial"/>
                        </a:rPr>
                        <a:t>- Earthen to Metal</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6</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Pathways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9278">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7</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304">
                <a:tc>
                  <a:txBody>
                    <a:bodyPr/>
                    <a:lstStyle/>
                    <a:p>
                      <a:pPr algn="ctr" fontAlgn="ctr"/>
                      <a:r>
                        <a:rPr lang="en-US" sz="1800" b="1" i="0" u="none" strike="noStrike" dirty="0">
                          <a:latin typeface="Arial"/>
                        </a:rPr>
                        <a:t>B</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Construction of Culverts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latin typeface="Arial"/>
                        </a:rPr>
                        <a:t>Nos.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1</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Bridges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Culverts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Subways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Foot </a:t>
                      </a:r>
                      <a:r>
                        <a:rPr lang="en-US" sz="1800" b="0" i="0" u="none" strike="noStrike" dirty="0" err="1">
                          <a:latin typeface="Arial"/>
                        </a:rPr>
                        <a:t>overbridge</a:t>
                      </a:r>
                      <a:endParaRPr lang="en-US" sz="1800" b="0" i="0" u="none" strike="noStrike" dirty="0">
                        <a:latin typeface="Arial"/>
                      </a:endParaRP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5</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00304">
                <a:tc>
                  <a:txBody>
                    <a:bodyPr/>
                    <a:lstStyle/>
                    <a:p>
                      <a:pPr algn="ctr" fontAlgn="ctr"/>
                      <a:r>
                        <a:rPr lang="en-US" sz="1800" b="1" i="0" u="none" strike="noStrike">
                          <a:latin typeface="Arial"/>
                        </a:rPr>
                        <a:t>C</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Storm Water Drains</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ctr"/>
                      <a:r>
                        <a:rPr lang="en-US" sz="1800" b="1" i="0" u="none" strike="noStrike">
                          <a:latin typeface="Arial"/>
                        </a:rPr>
                        <a:t>Length in kms.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1</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Kutcha</a:t>
                      </a:r>
                      <a:endParaRPr lang="en-US" sz="1800" b="0" i="0" u="none" strike="noStrike" dirty="0">
                        <a:latin typeface="Arial"/>
                      </a:endParaRP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Pucca</a:t>
                      </a:r>
                      <a:endParaRPr lang="en-US" sz="1800" b="0" i="0" u="none" strike="noStrike" dirty="0">
                        <a:latin typeface="Arial"/>
                      </a:endParaRP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err="1">
                          <a:latin typeface="Arial"/>
                        </a:rPr>
                        <a:t>Pucca</a:t>
                      </a:r>
                      <a:r>
                        <a:rPr lang="en-US" sz="1800" b="0" i="0" u="none" strike="noStrike" dirty="0">
                          <a:latin typeface="Arial"/>
                        </a:rPr>
                        <a:t> Closed</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Treatment plant , if required</a:t>
                      </a:r>
                    </a:p>
                  </a:txBody>
                  <a:tcPr marL="72000"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Nos.</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44509">
                <a:tc>
                  <a:txBody>
                    <a:bodyPr/>
                    <a:lstStyle/>
                    <a:p>
                      <a:pPr algn="ct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5</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nvGraphicFramePr>
        <p:xfrm>
          <a:off x="94930" y="492368"/>
          <a:ext cx="11989216" cy="6260123"/>
        </p:xfrm>
        <a:graphic>
          <a:graphicData uri="http://schemas.openxmlformats.org/drawingml/2006/table">
            <a:tbl>
              <a:tblPr/>
              <a:tblGrid>
                <a:gridCol w="443634"/>
                <a:gridCol w="643269"/>
                <a:gridCol w="3510254"/>
                <a:gridCol w="931633"/>
                <a:gridCol w="1114633"/>
                <a:gridCol w="1264357"/>
                <a:gridCol w="1020359"/>
                <a:gridCol w="1020359"/>
                <a:gridCol w="1020359"/>
                <a:gridCol w="1020359"/>
              </a:tblGrid>
              <a:tr h="361215">
                <a:tc gridSpan="10">
                  <a:txBody>
                    <a:bodyPr/>
                    <a:lstStyle/>
                    <a:p>
                      <a:pPr algn="r" fontAlgn="ctr"/>
                      <a:r>
                        <a:rPr lang="en-US" sz="1800" b="1" i="0" u="none" strike="noStrike" dirty="0" err="1">
                          <a:latin typeface="Arial"/>
                        </a:rPr>
                        <a:t>Rs.in</a:t>
                      </a:r>
                      <a:r>
                        <a:rPr lang="en-US" sz="1800" b="1" i="0" u="none" strike="noStrike" dirty="0">
                          <a:latin typeface="Arial"/>
                        </a:rPr>
                        <a:t> </a:t>
                      </a:r>
                      <a:r>
                        <a:rPr lang="en-US" sz="1800" b="1" i="0" u="none" strike="noStrike" dirty="0" err="1">
                          <a:latin typeface="Arial"/>
                        </a:rPr>
                        <a:t>lakh</a:t>
                      </a:r>
                      <a:endParaRPr lang="en-US" sz="1800" b="1" i="0" u="none" strike="noStrike" dirty="0">
                        <a:latin typeface="Arial"/>
                      </a:endParaRP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1"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0" i="0" u="none" strike="noStrike" dirty="0">
                        <a:latin typeface="Arial"/>
                      </a:endParaRPr>
                    </a:p>
                  </a:txBody>
                  <a:tcPr marL="5672" marR="5672" marT="567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1" i="0" u="none" strike="noStrike" dirty="0" smtClean="0">
                          <a:latin typeface="Arial"/>
                        </a:rPr>
                        <a:t>D</a:t>
                      </a:r>
                      <a:endParaRPr lang="en-US" sz="1800" b="1" i="0" u="none" strike="noStrike" dirty="0">
                        <a:latin typeface="Arial"/>
                      </a:endParaRP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indent="0" algn="l" defTabSz="914400" rtl="0" eaLnBrk="1" fontAlgn="ctr" latinLnBrk="0" hangingPunct="1">
                        <a:lnSpc>
                          <a:spcPct val="100000"/>
                        </a:lnSpc>
                        <a:spcBef>
                          <a:spcPts val="0"/>
                        </a:spcBef>
                        <a:spcAft>
                          <a:spcPts val="0"/>
                        </a:spcAft>
                        <a:buClrTx/>
                        <a:buSzTx/>
                        <a:buFontTx/>
                        <a:buNone/>
                        <a:tabLst/>
                        <a:defRPr/>
                      </a:pPr>
                      <a:r>
                        <a:rPr lang="en-US" sz="1800" b="1" i="0" u="none" strike="noStrike" dirty="0" smtClean="0">
                          <a:latin typeface="Arial"/>
                        </a:rPr>
                        <a:t>Street Lighting</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smtClean="0">
                          <a:latin typeface="Arial"/>
                        </a:rPr>
                        <a:t>Nos.</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0" i="0" u="none" strike="noStrike" dirty="0">
                          <a:latin typeface="Arial"/>
                        </a:rPr>
                        <a:t>2025-26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2026-27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2027-28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2028-29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2029-30</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1</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Tube lights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Sodium </a:t>
                      </a:r>
                      <a:r>
                        <a:rPr lang="en-US" sz="1800" b="0" i="0" u="none" strike="noStrike" dirty="0" err="1">
                          <a:latin typeface="Arial"/>
                        </a:rPr>
                        <a:t>Vapour</a:t>
                      </a:r>
                      <a:r>
                        <a:rPr lang="en-US" sz="1800" b="0" i="0" u="none" strike="noStrike" dirty="0">
                          <a:latin typeface="Arial"/>
                        </a:rPr>
                        <a:t> lamps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Mercury lamps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High mast lamps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5</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Focus lamps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6</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1" i="0" u="none" strike="noStrike">
                          <a:latin typeface="Arial"/>
                        </a:rPr>
                        <a:t>E</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Water Supply</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ctr"/>
                      <a:r>
                        <a:rPr lang="en-US" sz="1800" b="1"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latin typeface="Arial"/>
                        </a:rPr>
                        <a:t>In Units</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8972">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1</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Additional Quantity of water</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0" i="0" u="none" strike="noStrike" dirty="0" err="1" smtClean="0">
                          <a:latin typeface="Arial"/>
                        </a:rPr>
                        <a:t>Lakhs</a:t>
                      </a:r>
                      <a:r>
                        <a:rPr lang="en-US" sz="1600" b="0" i="0" u="none" strike="noStrike" dirty="0" smtClean="0">
                          <a:latin typeface="Arial"/>
                        </a:rPr>
                        <a:t> </a:t>
                      </a:r>
                      <a:r>
                        <a:rPr lang="en-US" sz="1600" b="0" i="0" u="none" strike="noStrike" dirty="0" err="1">
                          <a:latin typeface="Arial"/>
                        </a:rPr>
                        <a:t>Litres</a:t>
                      </a:r>
                      <a:endParaRPr lang="en-US" sz="1600" b="0" i="0" u="none" strike="noStrike" dirty="0">
                        <a:latin typeface="Arial"/>
                      </a:endParaRP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14141">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Additional Reservoir Capacity</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600" b="0" i="0" u="none" strike="noStrike" dirty="0" err="1" smtClean="0">
                          <a:latin typeface="Arial"/>
                        </a:rPr>
                        <a:t>Lakhs</a:t>
                      </a:r>
                      <a:r>
                        <a:rPr lang="en-US" sz="1600" b="0" i="0" u="none" strike="noStrike" dirty="0" smtClean="0">
                          <a:latin typeface="Arial"/>
                        </a:rPr>
                        <a:t> </a:t>
                      </a:r>
                      <a:r>
                        <a:rPr lang="en-US" sz="1600" b="0" i="0" u="none" strike="noStrike" dirty="0" err="1">
                          <a:latin typeface="Arial"/>
                        </a:rPr>
                        <a:t>Litres</a:t>
                      </a:r>
                      <a:endParaRPr lang="en-US" sz="1600" b="0" i="0" u="none" strike="noStrike" dirty="0">
                        <a:latin typeface="Arial"/>
                      </a:endParaRP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Extension of Pipe Lines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r>
                        <a:rPr lang="en-US" sz="1800" b="0" i="0" u="none" strike="noStrike" dirty="0" err="1">
                          <a:latin typeface="Arial"/>
                        </a:rPr>
                        <a:t>Kms</a:t>
                      </a:r>
                      <a:r>
                        <a:rPr lang="en-US" sz="1800" b="0" i="0" u="none" strike="noStrike" dirty="0">
                          <a:latin typeface="Arial"/>
                        </a:rPr>
                        <a:t>.</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New connections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Nos.</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5</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Public Fountains</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Nos.</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6</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Installation of Pumps </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HP</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1215">
                <a:tc>
                  <a:txBody>
                    <a:bodyPr/>
                    <a:lstStyle/>
                    <a:p>
                      <a:pPr algn="ctr"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7</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108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5250" y="476250"/>
          <a:ext cx="11944351" cy="6248408"/>
        </p:xfrm>
        <a:graphic>
          <a:graphicData uri="http://schemas.openxmlformats.org/drawingml/2006/table">
            <a:tbl>
              <a:tblPr/>
              <a:tblGrid>
                <a:gridCol w="442384"/>
                <a:gridCol w="630396"/>
                <a:gridCol w="3500357"/>
                <a:gridCol w="929006"/>
                <a:gridCol w="1111488"/>
                <a:gridCol w="1260792"/>
                <a:gridCol w="1017482"/>
                <a:gridCol w="1017482"/>
                <a:gridCol w="1017482"/>
                <a:gridCol w="1017482"/>
              </a:tblGrid>
              <a:tr h="298185">
                <a:tc>
                  <a:txBody>
                    <a:bodyPr/>
                    <a:lstStyle/>
                    <a:p>
                      <a:pPr algn="ctr" fontAlgn="ctr"/>
                      <a:r>
                        <a:rPr lang="en-US" sz="1800" b="1" i="0" u="none" strike="noStrike" dirty="0">
                          <a:latin typeface="Arial"/>
                        </a:rPr>
                        <a:t>F</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Sewerage</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ctr"/>
                      <a:endParaRPr lang="en-US" sz="1800" b="0" i="0" u="none" strike="noStrike">
                        <a:latin typeface="Arial"/>
                      </a:endParaRP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en-US" sz="1800" b="1" i="0" u="none" strike="noStrike" dirty="0">
                        <a:latin typeface="Arial"/>
                      </a:endParaRP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2025-26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2026-27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2027-28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2028-29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2029-30</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dirty="0">
                          <a:latin typeface="Arial"/>
                        </a:rPr>
                        <a:t>1</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Extension of Sewer Lines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 Kms.</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dirty="0">
                          <a:latin typeface="Arial"/>
                        </a:rPr>
                        <a:t>2</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New Formations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 Kms.</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Treatment Plant</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Sq.Mts.</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82893">
                <a:tc>
                  <a:txBody>
                    <a:bodyPr/>
                    <a:lstStyle/>
                    <a:p>
                      <a:pPr algn="ctr" fontAlgn="ctr"/>
                      <a:r>
                        <a:rPr lang="en-US" sz="1800" b="1" i="0" u="none" strike="noStrike">
                          <a:latin typeface="Arial"/>
                        </a:rPr>
                        <a:t>G</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800" b="1" i="0" u="none" strike="noStrike" dirty="0">
                          <a:latin typeface="Arial"/>
                        </a:rPr>
                        <a:t>Solid Waste Management Information</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1</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a)  No. of Tri-cycles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b)  </a:t>
                      </a:r>
                      <a:r>
                        <a:rPr lang="en-US" sz="1800" b="0" i="0" u="none" strike="noStrike" dirty="0" err="1">
                          <a:latin typeface="Arial"/>
                        </a:rPr>
                        <a:t>No.of</a:t>
                      </a:r>
                      <a:r>
                        <a:rPr lang="en-US" sz="1800" b="0" i="0" u="none" strike="noStrike" dirty="0">
                          <a:latin typeface="Arial"/>
                        </a:rPr>
                        <a:t> Push Carts with bins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c) No. of Bins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2</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Purchase of Vehicles </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latin typeface="Arial"/>
                        </a:rPr>
                        <a:t>Numbers</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a)   Tractors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b)   Mini Trucks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c)  Trucks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d)  Tippers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e)  Compactors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f) Dumper placers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g) Loaders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h) Others (Specify)</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3</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Formation of compost yards</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8185">
                <a:tc>
                  <a:txBody>
                    <a:bodyPr/>
                    <a:lstStyle/>
                    <a:p>
                      <a:pPr algn="ctr"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0" i="0" u="none" strike="noStrike">
                          <a:latin typeface="Arial"/>
                        </a:rPr>
                        <a:t>4</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72000"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1"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800" b="0" i="0" u="none" strike="noStrike" dirty="0">
                          <a:latin typeface="Arial"/>
                        </a:rPr>
                        <a:t> </a:t>
                      </a:r>
                    </a:p>
                  </a:txBody>
                  <a:tcPr marL="9052" marR="9052" marT="90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sp>
        <p:nvSpPr>
          <p:cNvPr id="6" name="Rectangle 5"/>
          <p:cNvSpPr/>
          <p:nvPr/>
        </p:nvSpPr>
        <p:spPr>
          <a:xfrm>
            <a:off x="10756305" y="52140"/>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910" y="-90215"/>
            <a:ext cx="12065883" cy="475025"/>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1" u="none" strike="noStrike" kern="1200" cap="none" spc="0" normalizeH="0" baseline="0" noProof="0" dirty="0" err="1" smtClean="0">
                <a:ln>
                  <a:noFill/>
                </a:ln>
                <a:solidFill>
                  <a:schemeClr val="tx1"/>
                </a:solidFill>
                <a:effectLst/>
                <a:uLnTx/>
                <a:uFillTx/>
                <a:latin typeface="Arial" pitchFamily="34" charset="0"/>
                <a:ea typeface="+mj-ea"/>
                <a:cs typeface="Arial" pitchFamily="34" charset="0"/>
              </a:rPr>
              <a:t>Contd</a:t>
            </a:r>
            <a:r>
              <a:rPr kumimoji="0" lang="en-US" sz="3200" b="1" i="1" u="none" strike="noStrike" kern="1200" cap="none" spc="0" normalizeH="0" baseline="0" noProof="0" dirty="0" smtClean="0">
                <a:ln>
                  <a:noFill/>
                </a:ln>
                <a:solidFill>
                  <a:schemeClr val="tx1"/>
                </a:solidFill>
                <a:effectLst/>
                <a:uLnTx/>
                <a:uFillTx/>
                <a:latin typeface="Arial" pitchFamily="34" charset="0"/>
                <a:ea typeface="+mj-ea"/>
                <a:cs typeface="Arial" pitchFamily="34" charset="0"/>
              </a:rPr>
              <a:t>…</a:t>
            </a:r>
            <a:endParaRPr kumimoji="0" lang="en-US" sz="3200" b="0" i="0" u="none" strike="noStrike" kern="1200" cap="none" spc="0" normalizeH="0" baseline="0" noProof="0" dirty="0">
              <a:ln>
                <a:noFill/>
              </a:ln>
              <a:solidFill>
                <a:schemeClr val="tx1"/>
              </a:solidFill>
              <a:effectLst/>
              <a:uLnTx/>
              <a:uFillTx/>
              <a:latin typeface="+mj-lt"/>
              <a:ea typeface="+mj-ea"/>
              <a:cs typeface="+mj-cs"/>
            </a:endParaRPr>
          </a:p>
        </p:txBody>
      </p:sp>
      <p:graphicFrame>
        <p:nvGraphicFramePr>
          <p:cNvPr id="5" name="Table 4"/>
          <p:cNvGraphicFramePr>
            <a:graphicFrameLocks noGrp="1"/>
          </p:cNvGraphicFramePr>
          <p:nvPr/>
        </p:nvGraphicFramePr>
        <p:xfrm>
          <a:off x="87841" y="449507"/>
          <a:ext cx="11970811" cy="6370392"/>
        </p:xfrm>
        <a:graphic>
          <a:graphicData uri="http://schemas.openxmlformats.org/drawingml/2006/table">
            <a:tbl>
              <a:tblPr/>
              <a:tblGrid>
                <a:gridCol w="480756"/>
                <a:gridCol w="685076"/>
                <a:gridCol w="3803977"/>
                <a:gridCol w="1285133"/>
                <a:gridCol w="1292917"/>
                <a:gridCol w="1105738"/>
                <a:gridCol w="1105738"/>
                <a:gridCol w="1105738"/>
                <a:gridCol w="1105738"/>
              </a:tblGrid>
              <a:tr h="434185">
                <a:tc gridSpan="4">
                  <a:txBody>
                    <a:bodyPr/>
                    <a:lstStyle/>
                    <a:p>
                      <a:pPr algn="ctr" fontAlgn="ctr"/>
                      <a:endParaRPr lang="en-US" sz="19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8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pPr algn="ctr" fontAlgn="ctr"/>
                      <a:endParaRPr lang="en-US" sz="18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dirty="0">
                          <a:latin typeface="Arial"/>
                        </a:rPr>
                        <a:t>2025-26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dirty="0">
                          <a:latin typeface="Arial"/>
                        </a:rPr>
                        <a:t>2026-27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dirty="0">
                          <a:latin typeface="Arial"/>
                        </a:rPr>
                        <a:t>2027-28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dirty="0">
                          <a:latin typeface="Arial"/>
                        </a:rPr>
                        <a:t>2028-29 </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dirty="0">
                          <a:latin typeface="Arial"/>
                        </a:rPr>
                        <a:t>2029-30</a:t>
                      </a:r>
                    </a:p>
                  </a:txBody>
                  <a:tcPr marL="5672" marR="5672" marT="56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34185">
                <a:tc rowSpan="16">
                  <a:txBody>
                    <a:bodyPr/>
                    <a:lstStyle/>
                    <a:p>
                      <a:pPr algn="ctr" fontAlgn="ctr"/>
                      <a:r>
                        <a:rPr lang="en-US" sz="1900" b="1" i="0" u="none" strike="noStrike" dirty="0">
                          <a:latin typeface="Arial"/>
                        </a:rPr>
                        <a:t>H</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1"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p>
                      <a:pPr algn="ctr" fontAlgn="ctr"/>
                      <a:r>
                        <a:rPr lang="en-US" sz="19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ctr"/>
                      <a:r>
                        <a:rPr lang="en-US" sz="1900" b="1" i="0" u="none" strike="noStrike" dirty="0">
                          <a:latin typeface="Arial"/>
                        </a:rPr>
                        <a:t>Other Assets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ctr"/>
                      <a:r>
                        <a:rPr lang="en-US" sz="1900" b="1" i="0" u="none" strike="noStrike">
                          <a:latin typeface="Arial"/>
                        </a:rPr>
                        <a:t>Numbers</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Improvement of Bus Stand </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2</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Construction of  Office Buildings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4597">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3</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Construction of Commercial Complexes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4</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Parks and Play Grounds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5</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err="1">
                          <a:latin typeface="Arial"/>
                        </a:rPr>
                        <a:t>Bibah</a:t>
                      </a:r>
                      <a:r>
                        <a:rPr lang="en-US" sz="1900" b="0" i="0" u="none" strike="noStrike" dirty="0">
                          <a:latin typeface="Arial"/>
                        </a:rPr>
                        <a:t> </a:t>
                      </a:r>
                      <a:r>
                        <a:rPr lang="en-US" sz="1900" b="0" i="0" u="none" strike="noStrike" dirty="0" err="1">
                          <a:latin typeface="Arial"/>
                        </a:rPr>
                        <a:t>Bhawans</a:t>
                      </a:r>
                      <a:endParaRPr lang="en-US" sz="1900" b="0" i="0" u="none" strike="noStrike" dirty="0">
                        <a:latin typeface="Arial"/>
                      </a:endParaRP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6</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Markets- Local Body</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   Daily</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b)   Weekly</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7</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Slaughter houses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8498">
                <a:tc vMerge="1">
                  <a:txBody>
                    <a:bodyPr/>
                    <a:lstStyle/>
                    <a:p>
                      <a:pPr algn="ctr" fontAlgn="ctr"/>
                      <a:endParaRPr lang="en-US" sz="19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8</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Public Toilets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a)    Free Toilets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b)    Pay and Use Latrines</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9</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a:latin typeface="Arial"/>
                        </a:rPr>
                        <a:t>Community Hall</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10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dirty="0" smtClean="0">
                          <a:latin typeface="Arial"/>
                        </a:rPr>
                        <a:t>Cremation </a:t>
                      </a:r>
                      <a:r>
                        <a:rPr lang="en-US" sz="1900" b="0" i="0" u="none" strike="noStrike" dirty="0">
                          <a:latin typeface="Arial"/>
                        </a:rPr>
                        <a:t>Ground</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13240">
                <a:tc vMerge="1">
                  <a:txBody>
                    <a:bodyPr/>
                    <a:lstStyle/>
                    <a:p>
                      <a:pPr algn="ctr" fontAlgn="ctr"/>
                      <a:endParaRPr lang="en-US" sz="1900" b="0"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900" b="0" i="0" u="none" strike="noStrike">
                          <a:latin typeface="Arial"/>
                        </a:rPr>
                        <a:t>11</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dirty="0">
                          <a:latin typeface="Arial"/>
                        </a:rPr>
                        <a:t>Other Infrastructure (Specify)</a:t>
                      </a:r>
                    </a:p>
                  </a:txBody>
                  <a:tcPr marL="72000"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0"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56807">
                <a:tc gridSpan="3">
                  <a:txBody>
                    <a:bodyPr/>
                    <a:lstStyle/>
                    <a:p>
                      <a:pPr algn="ctr" fontAlgn="ctr"/>
                      <a:r>
                        <a:rPr lang="en-US" sz="1900" b="1" i="0" u="none" strike="noStrike" dirty="0" smtClean="0">
                          <a:latin typeface="Arial"/>
                        </a:rPr>
                        <a:t>Total</a:t>
                      </a:r>
                      <a:endParaRPr lang="en-US" sz="19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9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ctr"/>
                      <a:endParaRPr lang="en-US" sz="1900" b="1" i="0" u="none" strike="noStrike" dirty="0">
                        <a:latin typeface="Arial"/>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1900" b="1" i="0" u="none" strike="noStrike">
                          <a:latin typeface="Arial"/>
                        </a:rPr>
                        <a:t> </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900" b="1" i="0" u="none" strike="noStrike">
                          <a:latin typeface="Arial"/>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900" b="1" i="0" u="none" strike="noStrike">
                          <a:latin typeface="Arial"/>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900" b="1" i="0" u="none" strike="noStrike">
                          <a:latin typeface="Arial"/>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900" b="1" i="0" u="none" strike="noStrike">
                          <a:latin typeface="Arial"/>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ctr"/>
                      <a:r>
                        <a:rPr lang="en-US" sz="1900" b="1" i="0" u="none" strike="noStrike" dirty="0">
                          <a:latin typeface="Arial"/>
                        </a:rPr>
                        <a:t>0.00</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790302" y="9937"/>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68" y="-49212"/>
            <a:ext cx="12094684" cy="582612"/>
          </a:xfrm>
        </p:spPr>
        <p:txBody>
          <a:bodyPr anchor="t">
            <a:normAutofit fontScale="90000"/>
          </a:bodyPr>
          <a:lstStyle/>
          <a:p>
            <a:r>
              <a:rPr lang="en-US" sz="3600" b="1" dirty="0" smtClean="0">
                <a:effectLst>
                  <a:outerShdw blurRad="38100" dist="38100" dir="2700000" algn="tl">
                    <a:srgbClr val="000000">
                      <a:alpha val="43137"/>
                    </a:srgbClr>
                  </a:outerShdw>
                </a:effectLst>
                <a:latin typeface="Arial" pitchFamily="34" charset="0"/>
                <a:cs typeface="Arial" pitchFamily="34" charset="0"/>
              </a:rPr>
              <a:t>PART VIII :Demand-Collection-Balance (DCB) STATEMENTS</a:t>
            </a:r>
            <a:endParaRPr lang="en-US" sz="3600"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67742" y="552453"/>
          <a:ext cx="12029008" cy="6234346"/>
        </p:xfrm>
        <a:graphic>
          <a:graphicData uri="http://schemas.openxmlformats.org/drawingml/2006/table">
            <a:tbl>
              <a:tblPr/>
              <a:tblGrid>
                <a:gridCol w="457810"/>
                <a:gridCol w="257519"/>
                <a:gridCol w="326192"/>
                <a:gridCol w="3948627"/>
                <a:gridCol w="1407772"/>
                <a:gridCol w="1407772"/>
                <a:gridCol w="1407772"/>
                <a:gridCol w="1407772"/>
                <a:gridCol w="1407772"/>
              </a:tblGrid>
              <a:tr h="319481">
                <a:tc>
                  <a:txBody>
                    <a:bodyPr/>
                    <a:lstStyle/>
                    <a:p>
                      <a:pPr algn="ctr" fontAlgn="t"/>
                      <a:r>
                        <a:rPr lang="en-US" sz="1800" b="1" i="0" u="none" strike="noStrike" dirty="0">
                          <a:latin typeface="Arial"/>
                        </a:rPr>
                        <a:t>A</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smtClean="0">
                          <a:latin typeface="Arial"/>
                        </a:rPr>
                        <a:t>  </a:t>
                      </a:r>
                      <a:r>
                        <a:rPr lang="en-US" sz="2000" b="1" i="0" u="none" strike="noStrike" dirty="0" smtClean="0">
                          <a:latin typeface="Arial"/>
                        </a:rPr>
                        <a:t>Property </a:t>
                      </a:r>
                      <a:r>
                        <a:rPr lang="en-US" sz="2000" b="1" i="0" u="none" strike="noStrike" dirty="0">
                          <a:latin typeface="Arial"/>
                        </a:rPr>
                        <a:t>Tax</a:t>
                      </a:r>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5">
                  <a:txBody>
                    <a:bodyPr/>
                    <a:lstStyle/>
                    <a:p>
                      <a:pPr algn="ctr" fontAlgn="t"/>
                      <a:r>
                        <a:rPr lang="en-US" sz="1800" b="0" i="0" u="none" strike="noStrike" dirty="0">
                          <a:latin typeface="Arial"/>
                        </a:rPr>
                        <a:t> </a:t>
                      </a:r>
                      <a:r>
                        <a:rPr lang="en-US" sz="1800" b="0" i="1" u="none" strike="noStrike" dirty="0" smtClean="0">
                          <a:latin typeface="Arial"/>
                        </a:rPr>
                        <a:t>Rupees in </a:t>
                      </a:r>
                      <a:r>
                        <a:rPr lang="en-US" sz="1800" b="0" i="1" u="none" strike="noStrike" dirty="0" err="1" smtClean="0">
                          <a:latin typeface="Arial"/>
                        </a:rPr>
                        <a:t>Lakh</a:t>
                      </a:r>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9481">
                <a:tc rowSpan="2" gridSpan="4">
                  <a:txBody>
                    <a:bodyPr/>
                    <a:lstStyle/>
                    <a:p>
                      <a:pPr algn="ctr" fontAlgn="t"/>
                      <a:r>
                        <a:rPr lang="en-US" sz="2000" b="0" i="0" u="none" strike="noStrike" dirty="0">
                          <a:latin typeface="Arial"/>
                        </a:rPr>
                        <a:t>Item</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5">
                  <a:txBody>
                    <a:bodyPr/>
                    <a:lstStyle/>
                    <a:p>
                      <a:pPr algn="ctr" fontAlgn="t"/>
                      <a:r>
                        <a:rPr lang="en-US" sz="2000" b="0" i="0" u="none" strike="noStrike" dirty="0" err="1">
                          <a:latin typeface="Arial"/>
                        </a:rPr>
                        <a:t>Actuals</a:t>
                      </a:r>
                      <a:endParaRPr lang="en-US" sz="20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19481">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ctr" fontAlgn="t"/>
                      <a:r>
                        <a:rPr lang="en-US" sz="2000" b="0" i="0" u="none" strike="noStrike">
                          <a:latin typeface="Arial"/>
                        </a:rPr>
                        <a:t>2019-20</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2020-21</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dirty="0">
                          <a:latin typeface="Arial"/>
                        </a:rPr>
                        <a:t>2021-22</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dirty="0">
                          <a:latin typeface="Arial"/>
                        </a:rPr>
                        <a:t>2022-23</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dirty="0">
                          <a:latin typeface="Arial"/>
                        </a:rPr>
                        <a:t>2023-24</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rowSpan="18">
                  <a:txBody>
                    <a:bodyPr/>
                    <a:lstStyle/>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18">
                  <a:txBody>
                    <a:bodyPr/>
                    <a:lstStyle/>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p>
                      <a:pPr algn="l"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Demand</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1</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Current</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Arrears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Total</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Collection</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1</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Current</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Arrears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Total</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Balance</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1</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Current</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Arrears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Total</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Percentage of Collection</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1</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Current</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2</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Arrears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Total No. of Assessments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2559">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Dues from State Govt. Depts.</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8432">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l" fontAlgn="t"/>
                      <a:endParaRPr lang="en-US" sz="1800" b="1" i="0" u="none" strike="noStrike" dirty="0">
                        <a:latin typeface="Arial"/>
                      </a:endParaRP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Litigated</a:t>
                      </a:r>
                    </a:p>
                  </a:txBody>
                  <a:tcPr marL="72000"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8824" marR="8824" marT="882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53" y="26988"/>
            <a:ext cx="12086747" cy="677862"/>
          </a:xfrm>
        </p:spPr>
        <p:txBody>
          <a:bodyPr anchor="t">
            <a:normAutofit fontScale="90000"/>
          </a:bodyPr>
          <a:lstStyle/>
          <a:p>
            <a:r>
              <a:rPr lang="en-US" b="1" dirty="0" smtClean="0">
                <a:effectLst>
                  <a:outerShdw blurRad="38100" dist="38100" dir="2700000" algn="tl">
                    <a:srgbClr val="000000">
                      <a:alpha val="43137"/>
                    </a:srgbClr>
                  </a:outerShdw>
                </a:effectLst>
                <a:latin typeface="Arial" pitchFamily="34" charset="0"/>
                <a:cs typeface="Arial" pitchFamily="34" charset="0"/>
              </a:rPr>
              <a:t>PART IX: ANNUAL ACCOUNTS</a:t>
            </a:r>
            <a:endParaRPr lang="en-US" b="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133921" y="742952"/>
          <a:ext cx="11905680" cy="5981696"/>
        </p:xfrm>
        <a:graphic>
          <a:graphicData uri="http://schemas.openxmlformats.org/drawingml/2006/table">
            <a:tbl>
              <a:tblPr/>
              <a:tblGrid>
                <a:gridCol w="416433"/>
                <a:gridCol w="384398"/>
                <a:gridCol w="416433"/>
                <a:gridCol w="3480946"/>
                <a:gridCol w="1201245"/>
                <a:gridCol w="1201245"/>
                <a:gridCol w="1201245"/>
                <a:gridCol w="1201245"/>
                <a:gridCol w="1201245"/>
                <a:gridCol w="1201245"/>
              </a:tblGrid>
              <a:tr h="687457">
                <a:tc gridSpan="3">
                  <a:txBody>
                    <a:bodyPr/>
                    <a:lstStyle/>
                    <a:p>
                      <a:pPr algn="ctr" fontAlgn="t"/>
                      <a:r>
                        <a:rPr lang="en-US" sz="1800" b="1" i="0" u="none" strike="noStrike" dirty="0">
                          <a:latin typeface="Arial"/>
                        </a:rPr>
                        <a:t>Code</a:t>
                      </a:r>
                    </a:p>
                    <a:p>
                      <a:pPr algn="ctr" fontAlgn="t"/>
                      <a:r>
                        <a:rPr lang="en-US" sz="1800" b="0"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dirty="0">
                          <a:latin typeface="Arial"/>
                        </a:rPr>
                        <a:t>Head of Account</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2019-20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2020-21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2021-22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2022-23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2023-24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2024-25 (BE)</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5646">
                <a:tc gridSpan="10">
                  <a:txBody>
                    <a:bodyPr/>
                    <a:lstStyle/>
                    <a:p>
                      <a:pPr algn="l" fontAlgn="t"/>
                      <a:r>
                        <a:rPr lang="en-US" sz="2000" b="1" i="0" u="none" strike="noStrike" dirty="0">
                          <a:latin typeface="Arial"/>
                        </a:rPr>
                        <a:t>INCOME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5646">
                <a:tc>
                  <a:txBody>
                    <a:bodyPr/>
                    <a:lstStyle/>
                    <a:p>
                      <a:pPr algn="ctr" fontAlgn="t"/>
                      <a:r>
                        <a:rPr lang="en-US" sz="2000" b="1" i="0" u="none" strike="noStrike">
                          <a:latin typeface="Arial"/>
                        </a:rPr>
                        <a:t>A</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t"/>
                      <a:r>
                        <a:rPr lang="en-US" sz="2000" b="1" i="0" u="none" strike="noStrike" dirty="0">
                          <a:latin typeface="Arial"/>
                        </a:rPr>
                        <a:t>REVENUE ACCOUNT</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919">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t"/>
                      <a:r>
                        <a:rPr lang="en-US" sz="1800" b="1" i="0" u="none" strike="noStrike" dirty="0">
                          <a:latin typeface="Arial"/>
                        </a:rPr>
                        <a:t>Income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919">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1</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Opening Balance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endParaRPr lang="en-US" sz="1800" b="1" i="1"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Own Revenue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a)</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Tax Revenue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Property Tax </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House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Water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iv</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Latrine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Light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Market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Urban Immovable Property Tax</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viii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919">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Total Tax Revenue - a)</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10733087" y="381000"/>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053" y="26988"/>
            <a:ext cx="12086747" cy="677862"/>
          </a:xfrm>
        </p:spPr>
        <p:txBody>
          <a:bodyPr anchor="t">
            <a:normAutofit fontScale="90000"/>
          </a:bodyPr>
          <a:lstStyle/>
          <a:p>
            <a:pPr algn="l"/>
            <a:r>
              <a:rPr lang="en-US" b="1" i="1" dirty="0" err="1" smtClean="0">
                <a:effectLst>
                  <a:outerShdw blurRad="38100" dist="38100" dir="2700000" algn="tl">
                    <a:srgbClr val="000000">
                      <a:alpha val="43137"/>
                    </a:srgbClr>
                  </a:outerShdw>
                </a:effectLst>
                <a:latin typeface="Arial" pitchFamily="34" charset="0"/>
                <a:cs typeface="Arial" pitchFamily="34" charset="0"/>
              </a:rPr>
              <a:t>Contd</a:t>
            </a:r>
            <a:r>
              <a:rPr lang="en-US" b="1" i="1" dirty="0" smtClean="0">
                <a:effectLst>
                  <a:outerShdw blurRad="38100" dist="38100" dir="2700000" algn="tl">
                    <a:srgbClr val="000000">
                      <a:alpha val="43137"/>
                    </a:srgbClr>
                  </a:outerShdw>
                </a:effectLst>
                <a:latin typeface="Arial" pitchFamily="34" charset="0"/>
                <a:cs typeface="Arial" pitchFamily="34" charset="0"/>
              </a:rPr>
              <a:t>…</a:t>
            </a:r>
            <a:endParaRPr lang="en-US" b="1" i="1" dirty="0">
              <a:effectLst>
                <a:outerShdw blurRad="38100" dist="38100" dir="2700000" algn="tl">
                  <a:srgbClr val="000000">
                    <a:alpha val="43137"/>
                  </a:srgbClr>
                </a:outerShdw>
              </a:effectLst>
              <a:latin typeface="Arial" pitchFamily="34" charset="0"/>
              <a:cs typeface="Arial" pitchFamily="34" charset="0"/>
            </a:endParaRPr>
          </a:p>
        </p:txBody>
      </p:sp>
      <p:graphicFrame>
        <p:nvGraphicFramePr>
          <p:cNvPr id="4" name="Table 3"/>
          <p:cNvGraphicFramePr>
            <a:graphicFrameLocks noGrp="1"/>
          </p:cNvGraphicFramePr>
          <p:nvPr/>
        </p:nvGraphicFramePr>
        <p:xfrm>
          <a:off x="133920" y="723886"/>
          <a:ext cx="11943779" cy="4976963"/>
        </p:xfrm>
        <a:graphic>
          <a:graphicData uri="http://schemas.openxmlformats.org/drawingml/2006/table">
            <a:tbl>
              <a:tblPr/>
              <a:tblGrid>
                <a:gridCol w="417766"/>
                <a:gridCol w="385628"/>
                <a:gridCol w="417766"/>
                <a:gridCol w="3492085"/>
                <a:gridCol w="1205089"/>
                <a:gridCol w="1205089"/>
                <a:gridCol w="1205089"/>
                <a:gridCol w="1205089"/>
                <a:gridCol w="1205089"/>
                <a:gridCol w="1205089"/>
              </a:tblGrid>
              <a:tr h="686859">
                <a:tc gridSpan="3">
                  <a:txBody>
                    <a:bodyPr/>
                    <a:lstStyle/>
                    <a:p>
                      <a:pPr algn="ctr" fontAlgn="t"/>
                      <a:r>
                        <a:rPr lang="en-US" sz="1800" b="1" i="0" u="none" strike="noStrike" dirty="0">
                          <a:latin typeface="Arial"/>
                        </a:rPr>
                        <a:t>Code</a:t>
                      </a:r>
                    </a:p>
                    <a:p>
                      <a:pPr algn="ctr" fontAlgn="t"/>
                      <a:r>
                        <a:rPr lang="en-US" sz="1800" b="0"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dirty="0">
                          <a:latin typeface="Arial"/>
                        </a:rPr>
                        <a:t>Head of Account</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2019-20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2020-21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2021-22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2022-23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2023-24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2024-25 (BE)</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5311">
                <a:tc gridSpan="10">
                  <a:txBody>
                    <a:bodyPr/>
                    <a:lstStyle/>
                    <a:p>
                      <a:pPr algn="l" fontAlgn="t"/>
                      <a:r>
                        <a:rPr lang="en-US" sz="2000" b="1" i="0" u="none" strike="noStrike" dirty="0">
                          <a:latin typeface="Arial"/>
                        </a:rPr>
                        <a:t>INCOME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5311">
                <a:tc>
                  <a:txBody>
                    <a:bodyPr/>
                    <a:lstStyle/>
                    <a:p>
                      <a:pPr algn="ctr" fontAlgn="t"/>
                      <a:r>
                        <a:rPr lang="en-US" sz="2000" b="1" i="0" u="none" strike="noStrike">
                          <a:latin typeface="Arial"/>
                        </a:rPr>
                        <a:t>A</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t"/>
                      <a:r>
                        <a:rPr lang="en-US" sz="2000" b="1" i="0" u="none" strike="noStrike" dirty="0">
                          <a:latin typeface="Arial"/>
                        </a:rPr>
                        <a:t>REVENUE ACCOUNT</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617">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b)</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Non Tax Revenue</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47617">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Trade </a:t>
                      </a:r>
                      <a:r>
                        <a:rPr lang="en-US" sz="1800" b="0" i="0" u="none" strike="noStrike" dirty="0" err="1">
                          <a:latin typeface="Arial"/>
                        </a:rPr>
                        <a:t>Licence</a:t>
                      </a:r>
                      <a:r>
                        <a:rPr lang="en-US" sz="1800" b="0" i="0" u="none" strike="noStrike" dirty="0">
                          <a:latin typeface="Arial"/>
                        </a:rPr>
                        <a:t> Fees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Market Fees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Slow Moving Vehicles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1"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1"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iv</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Sale of Water</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Parking Fees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0"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Fines &amp; Penalties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7617">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vii</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0" i="0" u="none" strike="noStrike" dirty="0">
                          <a:latin typeface="Arial"/>
                        </a:rPr>
                        <a:t>Others</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a:latin typeface="Arial"/>
                        </a:rPr>
                        <a:t> </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273">
                <a:tc gridSpan="4">
                  <a:txBody>
                    <a:bodyPr/>
                    <a:lstStyle/>
                    <a:p>
                      <a:pPr algn="ctr" fontAlgn="t"/>
                      <a:r>
                        <a:rPr lang="en-US" sz="1800" b="1" i="0" u="none" strike="noStrike" dirty="0">
                          <a:latin typeface="Arial"/>
                        </a:rPr>
                        <a:t>Total Non Tax Revenue - b) (</a:t>
                      </a:r>
                      <a:r>
                        <a:rPr lang="en-US" sz="1800" b="1" i="0" u="none" strike="noStrike" dirty="0" err="1">
                          <a:latin typeface="Arial"/>
                        </a:rPr>
                        <a:t>i</a:t>
                      </a:r>
                      <a:r>
                        <a:rPr lang="en-US" sz="1800" b="1" i="0" u="none" strike="noStrike" dirty="0">
                          <a:latin typeface="Arial"/>
                        </a:rPr>
                        <a:t> to vii)</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9273">
                <a:tc gridSpan="4">
                  <a:txBody>
                    <a:bodyPr/>
                    <a:lstStyle/>
                    <a:p>
                      <a:pPr algn="ctr" fontAlgn="t"/>
                      <a:r>
                        <a:rPr lang="en-US" sz="1800" b="1" i="0" u="none" strike="noStrike" dirty="0">
                          <a:latin typeface="Arial"/>
                        </a:rPr>
                        <a:t>Total Own Revenue - 2  (</a:t>
                      </a:r>
                      <a:r>
                        <a:rPr lang="en-US" sz="1800" b="1" i="0" u="none" strike="noStrike" dirty="0" err="1">
                          <a:latin typeface="Arial"/>
                        </a:rPr>
                        <a:t>a+b</a:t>
                      </a:r>
                      <a:r>
                        <a:rPr lang="en-US" sz="1800" b="1" i="0" u="none" strike="noStrike" dirty="0">
                          <a:latin typeface="Arial"/>
                        </a:rPr>
                        <a:t>)</a:t>
                      </a:r>
                    </a:p>
                  </a:txBody>
                  <a:tcPr marL="72000"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Rectangle 4"/>
          <p:cNvSpPr/>
          <p:nvPr/>
        </p:nvSpPr>
        <p:spPr>
          <a:xfrm>
            <a:off x="10733087" y="304800"/>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132292" y="659060"/>
          <a:ext cx="11907309" cy="6084637"/>
        </p:xfrm>
        <a:graphic>
          <a:graphicData uri="http://schemas.openxmlformats.org/drawingml/2006/table">
            <a:tbl>
              <a:tblPr/>
              <a:tblGrid>
                <a:gridCol w="426785"/>
                <a:gridCol w="384107"/>
                <a:gridCol w="416115"/>
                <a:gridCol w="3478298"/>
                <a:gridCol w="1200334"/>
                <a:gridCol w="1200334"/>
                <a:gridCol w="1200334"/>
                <a:gridCol w="1200334"/>
                <a:gridCol w="1200334"/>
                <a:gridCol w="1200334"/>
              </a:tblGrid>
              <a:tr h="592971">
                <a:tc rowSpan="13">
                  <a:txBody>
                    <a:bodyPr/>
                    <a:lstStyle/>
                    <a:p>
                      <a:pPr algn="ctr" fontAlgn="t"/>
                      <a:r>
                        <a:rPr lang="en-US" sz="1800" b="1" i="0" u="none" strike="noStrike" dirty="0">
                          <a:latin typeface="Arial"/>
                        </a:rPr>
                        <a:t>3</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a:latin typeface="Arial"/>
                        </a:rPr>
                        <a:t>Grants and Assigned Revenue</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800" b="1" i="0" u="none" strike="noStrike" dirty="0">
                          <a:latin typeface="Arial"/>
                        </a:rPr>
                        <a:t>2019-20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2020-21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2021-22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2022-23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2023-24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2024-25 (BE)</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9149">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800" b="1" i="0" u="none" strike="noStrike" dirty="0">
                          <a:latin typeface="Arial"/>
                        </a:rPr>
                        <a:t>a)</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SFC  Devolution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Devolution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Grants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07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3">
                  <a:txBody>
                    <a:bodyPr/>
                    <a:lstStyle/>
                    <a:p>
                      <a:pPr algn="ctr" fontAlgn="t"/>
                      <a:r>
                        <a:rPr lang="en-US" sz="1800" b="0" i="0" u="none" strike="noStrike" dirty="0">
                          <a:latin typeface="Arial"/>
                        </a:rPr>
                        <a:t>b)</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Assigned Revenue</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Surcharge on Stamp Duty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Entertainment tax</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807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6">
                  <a:txBody>
                    <a:bodyPr/>
                    <a:lstStyle/>
                    <a:p>
                      <a:pPr algn="ctr" fontAlgn="t"/>
                      <a:r>
                        <a:rPr lang="en-US" sz="1800" b="1" i="0" u="none" strike="noStrike" dirty="0">
                          <a:latin typeface="Arial"/>
                        </a:rPr>
                        <a:t>c)</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Other grants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Surcharge on Sales tax</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91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Additional Surcharge on Sales tax</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Toll Compensation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Mines &amp; Minerals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7671">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3189">
                <a:tc gridSpan="4">
                  <a:txBody>
                    <a:bodyPr/>
                    <a:lstStyle/>
                    <a:p>
                      <a:pPr algn="ctr" fontAlgn="t"/>
                      <a:r>
                        <a:rPr lang="en-US" sz="1800" b="1" i="0" u="none" strike="noStrike">
                          <a:latin typeface="Arial"/>
                        </a:rPr>
                        <a:t>Total  3  (a +b + 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910">
                <a:tc gridSpan="4">
                  <a:txBody>
                    <a:bodyPr/>
                    <a:lstStyle/>
                    <a:p>
                      <a:pPr algn="ctr" fontAlgn="t"/>
                      <a:r>
                        <a:rPr lang="en-US" sz="1800" b="1" i="0" u="none" strike="noStrike">
                          <a:latin typeface="Arial"/>
                        </a:rPr>
                        <a:t>GRAND TOTAL REVENUE INCOME </a:t>
                      </a:r>
                      <a:br>
                        <a:rPr lang="en-US" sz="1800" b="1" i="0" u="none" strike="noStrike">
                          <a:latin typeface="Arial"/>
                        </a:rPr>
                      </a:br>
                      <a:r>
                        <a:rPr lang="en-US" sz="1800" b="1" i="0" u="none" strike="noStrike">
                          <a:latin typeface="Arial"/>
                        </a:rPr>
                        <a:t>A (2+3)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733087" y="228600"/>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216429" y="822254"/>
          <a:ext cx="11861271" cy="5540445"/>
        </p:xfrm>
        <a:graphic>
          <a:graphicData uri="http://schemas.openxmlformats.org/drawingml/2006/table">
            <a:tbl>
              <a:tblPr/>
              <a:tblGrid>
                <a:gridCol w="425135"/>
                <a:gridCol w="382621"/>
                <a:gridCol w="414506"/>
                <a:gridCol w="3464851"/>
                <a:gridCol w="1195693"/>
                <a:gridCol w="1195693"/>
                <a:gridCol w="1195693"/>
                <a:gridCol w="1195693"/>
                <a:gridCol w="1195693"/>
                <a:gridCol w="1195693"/>
              </a:tblGrid>
              <a:tr h="434830">
                <a:tc rowSpan="9">
                  <a:txBody>
                    <a:bodyPr/>
                    <a:lstStyle/>
                    <a:p>
                      <a:pPr algn="ctr" fontAlgn="t"/>
                      <a:r>
                        <a:rPr lang="en-US" sz="2000" b="1" i="0" u="none" strike="noStrike" dirty="0">
                          <a:latin typeface="Arial"/>
                        </a:rPr>
                        <a:t>B</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9">
                  <a:txBody>
                    <a:bodyPr/>
                    <a:lstStyle/>
                    <a:p>
                      <a:pPr algn="l" fontAlgn="t"/>
                      <a:r>
                        <a:rPr lang="en-US" sz="2000" b="1" i="0" u="none" strike="noStrike" dirty="0">
                          <a:latin typeface="Arial"/>
                        </a:rPr>
                        <a:t>CAPITAL ACCOUNT</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742566">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8">
                  <a:txBody>
                    <a:bodyPr/>
                    <a:lstStyle/>
                    <a:p>
                      <a:pPr algn="ctr" fontAlgn="t"/>
                      <a:r>
                        <a:rPr lang="en-US" sz="1800" b="1" i="0" u="none" strike="noStrike" dirty="0">
                          <a:latin typeface="Arial"/>
                        </a:rPr>
                        <a:t>1</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Grants in aid from State Government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1" i="0" u="none" strike="noStrike" dirty="0">
                          <a:latin typeface="Arial"/>
                        </a:rPr>
                        <a:t>2019-20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2020-21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2021-22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2022-23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2023-24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2024-25 (BE)</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0276">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Basic Amenities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0276">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M.P L.A.D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0276">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M.L.A, L.A.D</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45664">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District Development </a:t>
                      </a:r>
                      <a:r>
                        <a:rPr lang="en-US" sz="1800" b="0" i="0" u="none" strike="noStrike" dirty="0" err="1" smtClean="0">
                          <a:latin typeface="Arial"/>
                        </a:rPr>
                        <a:t>Planing</a:t>
                      </a:r>
                      <a:r>
                        <a:rPr lang="en-US" sz="1800" b="0" i="0" u="none" strike="noStrike" dirty="0" smtClean="0">
                          <a:latin typeface="Arial"/>
                        </a:rPr>
                        <a:t>  </a:t>
                      </a:r>
                      <a:r>
                        <a:rPr lang="en-US" sz="1800" b="0" i="0" u="none" strike="noStrike" dirty="0">
                          <a:latin typeface="Arial"/>
                        </a:rPr>
                        <a:t>(DDP)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6752">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Entry Tax</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4084">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f)</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10276">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85445">
                <a:tc gridSpan="4">
                  <a:txBody>
                    <a:bodyPr/>
                    <a:lstStyle/>
                    <a:p>
                      <a:pPr algn="ctr" fontAlgn="t"/>
                      <a:r>
                        <a:rPr lang="en-US" sz="1800" b="1" i="0" u="none" strike="noStrike">
                          <a:latin typeface="Arial"/>
                        </a:rPr>
                        <a:t>Total Grants in Aid- 1 (a to f)</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r" fontAlgn="t"/>
                      <a:r>
                        <a:rPr lang="en-US" sz="1800" b="1" i="0" u="none" strike="noStrike">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0.00</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748368" y="423615"/>
            <a:ext cx="1274708" cy="369332"/>
          </a:xfrm>
          <a:prstGeom prst="rect">
            <a:avLst/>
          </a:prstGeom>
        </p:spPr>
        <p:txBody>
          <a:bodyPr wrap="none">
            <a:spAutoFit/>
          </a:bodyPr>
          <a:lstStyle/>
          <a:p>
            <a:pPr algn="r" fontAlgn="ctr"/>
            <a:r>
              <a:rPr lang="en-US" b="1" dirty="0" err="1" smtClean="0">
                <a:latin typeface="Arial"/>
              </a:rPr>
              <a:t>Rs.in</a:t>
            </a:r>
            <a:r>
              <a:rPr lang="en-US" b="1" dirty="0" smtClean="0">
                <a:latin typeface="Arial"/>
              </a:rPr>
              <a:t> </a:t>
            </a:r>
            <a:r>
              <a:rPr lang="en-US" b="1" dirty="0" err="1" smtClean="0">
                <a:latin typeface="Arial"/>
              </a:rPr>
              <a:t>lakh</a:t>
            </a:r>
            <a:endParaRPr lang="en-US" b="1" dirty="0">
              <a:latin typeface="Arial"/>
            </a:endParaRPr>
          </a:p>
        </p:txBody>
      </p:sp>
    </p:spTree>
  </p:cSld>
  <p:clrMapOvr>
    <a:masterClrMapping/>
  </p:clrMapOvr>
  <p:transition>
    <p:wipe dir="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112713" y="577850"/>
          <a:ext cx="11925300" cy="6178425"/>
        </p:xfrm>
        <a:graphic>
          <a:graphicData uri="http://schemas.openxmlformats.org/drawingml/2006/table">
            <a:tbl>
              <a:tblPr/>
              <a:tblGrid>
                <a:gridCol w="398987"/>
                <a:gridCol w="432237"/>
                <a:gridCol w="5038364"/>
                <a:gridCol w="1028187"/>
                <a:gridCol w="1045466"/>
                <a:gridCol w="933144"/>
                <a:gridCol w="1045466"/>
                <a:gridCol w="1088667"/>
                <a:gridCol w="914782"/>
              </a:tblGrid>
              <a:tr h="575758">
                <a:tc>
                  <a:txBody>
                    <a:bodyPr/>
                    <a:lstStyle/>
                    <a:p>
                      <a:pPr algn="ctr" fontAlgn="t"/>
                      <a:r>
                        <a:rPr lang="en-US" sz="1800" b="1" i="0" u="none" strike="noStrike" dirty="0">
                          <a:latin typeface="Arial" pitchFamily="34" charset="0"/>
                          <a:cs typeface="Arial" pitchFamily="34" charset="0"/>
                        </a:rPr>
                        <a:t>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pitchFamily="34" charset="0"/>
                          <a:cs typeface="Arial" pitchFamily="34" charset="0"/>
                        </a:rPr>
                        <a:t>Grants from Central Government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1" i="0" u="none" strike="noStrike" dirty="0">
                          <a:latin typeface="Arial" pitchFamily="34" charset="0"/>
                          <a:cs typeface="Arial" pitchFamily="34" charset="0"/>
                        </a:rPr>
                        <a:t>2019-20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2020-21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2021-22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2022-23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2023-24 (Actual)</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2024-25 (BE)</a:t>
                      </a:r>
                    </a:p>
                  </a:txBody>
                  <a:tcPr marL="6772" marR="6772" marT="677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612">
                <a:tc rowSpan="9">
                  <a:txBody>
                    <a:bodyPr/>
                    <a:lstStyle/>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p>
                      <a:pPr algn="ct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smtClean="0">
                          <a:latin typeface="Arial" pitchFamily="34" charset="0"/>
                          <a:cs typeface="Arial" pitchFamily="34" charset="0"/>
                        </a:rPr>
                        <a:t>14</a:t>
                      </a:r>
                      <a:r>
                        <a:rPr lang="en-US" sz="1800" b="0" i="0" u="none" strike="noStrike" baseline="30000" dirty="0" smtClean="0">
                          <a:latin typeface="Arial" pitchFamily="34" charset="0"/>
                          <a:cs typeface="Arial" pitchFamily="34" charset="0"/>
                        </a:rPr>
                        <a:t>th</a:t>
                      </a:r>
                      <a:r>
                        <a:rPr lang="en-US" sz="1800" b="0" i="0" u="none" strike="noStrike" dirty="0" smtClean="0">
                          <a:latin typeface="Arial" pitchFamily="34" charset="0"/>
                          <a:cs typeface="Arial" pitchFamily="34" charset="0"/>
                        </a:rPr>
                        <a:t> Finance </a:t>
                      </a:r>
                      <a:r>
                        <a:rPr lang="en-US" sz="1800" b="0" i="0" u="none" strike="noStrike" dirty="0">
                          <a:latin typeface="Arial" pitchFamily="34" charset="0"/>
                          <a:cs typeface="Arial" pitchFamily="34" charset="0"/>
                        </a:rPr>
                        <a:t>Commission / </a:t>
                      </a:r>
                      <a:endParaRPr lang="en-US" sz="1800" b="0" i="0" u="none" strike="noStrike" dirty="0" smtClean="0">
                        <a:latin typeface="Arial" pitchFamily="34" charset="0"/>
                        <a:cs typeface="Arial" pitchFamily="34" charset="0"/>
                      </a:endParaRPr>
                    </a:p>
                    <a:p>
                      <a:pPr algn="l" fontAlgn="t"/>
                      <a:r>
                        <a:rPr lang="en-US" sz="1800" b="0" i="0" u="none" strike="noStrike" dirty="0" smtClean="0">
                          <a:latin typeface="Arial" pitchFamily="34" charset="0"/>
                          <a:cs typeface="Arial" pitchFamily="34" charset="0"/>
                        </a:rPr>
                        <a:t>15</a:t>
                      </a:r>
                      <a:r>
                        <a:rPr lang="en-US" sz="1800" b="0" i="0" u="none" strike="noStrike" baseline="30000" dirty="0" smtClean="0">
                          <a:latin typeface="Arial" pitchFamily="34" charset="0"/>
                          <a:cs typeface="Arial" pitchFamily="34" charset="0"/>
                        </a:rPr>
                        <a:t>th</a:t>
                      </a:r>
                      <a:r>
                        <a:rPr lang="en-US" sz="1800" b="0" i="0" u="none" strike="noStrike" dirty="0" smtClean="0">
                          <a:latin typeface="Arial" pitchFamily="34" charset="0"/>
                          <a:cs typeface="Arial" pitchFamily="34" charset="0"/>
                        </a:rPr>
                        <a:t> Finance </a:t>
                      </a:r>
                      <a:r>
                        <a:rPr lang="en-US" sz="1800" b="0" i="0" u="none" strike="noStrike" dirty="0">
                          <a:latin typeface="Arial" pitchFamily="34" charset="0"/>
                          <a:cs typeface="Arial" pitchFamily="34" charset="0"/>
                        </a:rPr>
                        <a:t>Commission </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0388">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pitchFamily="34" charset="0"/>
                          <a:cs typeface="Arial" pitchFamily="34" charset="0"/>
                        </a:rPr>
                        <a:t>National Slum Development </a:t>
                      </a:r>
                      <a:r>
                        <a:rPr lang="en-US" sz="1800" b="0" i="0" u="none" strike="noStrike" dirty="0" err="1">
                          <a:latin typeface="Arial" pitchFamily="34" charset="0"/>
                          <a:cs typeface="Arial" pitchFamily="34" charset="0"/>
                        </a:rPr>
                        <a:t>Programme</a:t>
                      </a:r>
                      <a:endParaRPr lang="en-US" sz="1800" b="0" i="0" u="none" strike="noStrike" dirty="0">
                        <a:latin typeface="Arial" pitchFamily="34" charset="0"/>
                        <a:cs typeface="Arial" pitchFamily="34" charset="0"/>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424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err="1" smtClean="0">
                          <a:latin typeface="Arial" pitchFamily="34" charset="0"/>
                          <a:cs typeface="Arial" pitchFamily="34" charset="0"/>
                        </a:rPr>
                        <a:t>Swarna</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Jayanti</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Shahari</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Yojona</a:t>
                      </a:r>
                      <a:r>
                        <a:rPr lang="en-US" sz="1800" b="0" i="0" u="none" strike="noStrike" dirty="0" smtClean="0">
                          <a:latin typeface="Arial" pitchFamily="34" charset="0"/>
                          <a:cs typeface="Arial" pitchFamily="34" charset="0"/>
                        </a:rPr>
                        <a:t> (SJSRY) </a:t>
                      </a:r>
                      <a:r>
                        <a:rPr lang="en-US" sz="1800" b="0" i="0" u="none" strike="noStrike" dirty="0">
                          <a:latin typeface="Arial" pitchFamily="34" charset="0"/>
                          <a:cs typeface="Arial" pitchFamily="34" charset="0"/>
                        </a:rPr>
                        <a:t>Wages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61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err="1" smtClean="0">
                          <a:latin typeface="Arial" pitchFamily="34" charset="0"/>
                          <a:cs typeface="Arial" pitchFamily="34" charset="0"/>
                        </a:rPr>
                        <a:t>Swarna</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Jayanti</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Shahari</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Yojona</a:t>
                      </a:r>
                      <a:r>
                        <a:rPr lang="en-US" sz="1800" b="0" i="0" u="none" strike="noStrike" dirty="0" smtClean="0">
                          <a:latin typeface="Arial" pitchFamily="34" charset="0"/>
                          <a:cs typeface="Arial" pitchFamily="34" charset="0"/>
                        </a:rPr>
                        <a:t> (SJSRY) </a:t>
                      </a:r>
                      <a:r>
                        <a:rPr lang="en-US" sz="1800" b="0" i="0" u="none" strike="noStrike" dirty="0">
                          <a:latin typeface="Arial" pitchFamily="34" charset="0"/>
                          <a:cs typeface="Arial" pitchFamily="34" charset="0"/>
                        </a:rPr>
                        <a:t>Self Employment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61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err="1" smtClean="0">
                          <a:latin typeface="Arial" pitchFamily="34" charset="0"/>
                          <a:cs typeface="Arial" pitchFamily="34" charset="0"/>
                        </a:rPr>
                        <a:t>Valmiki</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Ambedkar</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Awas</a:t>
                      </a:r>
                      <a:r>
                        <a:rPr lang="en-US" sz="1800" b="0" i="0" u="none" strike="noStrike" dirty="0" smtClean="0">
                          <a:latin typeface="Arial" pitchFamily="34" charset="0"/>
                          <a:cs typeface="Arial" pitchFamily="34" charset="0"/>
                        </a:rPr>
                        <a:t> </a:t>
                      </a:r>
                      <a:r>
                        <a:rPr lang="en-US" sz="1800" b="0" i="0" u="none" strike="noStrike" dirty="0" err="1" smtClean="0">
                          <a:latin typeface="Arial" pitchFamily="34" charset="0"/>
                          <a:cs typeface="Arial" pitchFamily="34" charset="0"/>
                        </a:rPr>
                        <a:t>Yojona</a:t>
                      </a:r>
                      <a:endParaRPr lang="en-US" sz="1800" b="0" i="0" u="none" strike="noStrike" dirty="0" smtClean="0">
                        <a:latin typeface="Arial" pitchFamily="34" charset="0"/>
                        <a:cs typeface="Arial" pitchFamily="34" charset="0"/>
                      </a:endParaRPr>
                    </a:p>
                    <a:p>
                      <a:pPr algn="l" fontAlgn="t"/>
                      <a:r>
                        <a:rPr lang="en-US" sz="1800" b="0" i="0" u="none" strike="noStrike" dirty="0" smtClean="0">
                          <a:latin typeface="Arial" pitchFamily="34" charset="0"/>
                          <a:cs typeface="Arial" pitchFamily="34" charset="0"/>
                        </a:rPr>
                        <a:t>(VAMBAY) Scheme</a:t>
                      </a:r>
                      <a:endParaRPr lang="en-US" sz="1800" b="0" i="0" u="none" strike="noStrike" dirty="0">
                        <a:latin typeface="Arial" pitchFamily="34" charset="0"/>
                        <a:cs typeface="Arial" pitchFamily="34" charset="0"/>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47350">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f)</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smtClean="0">
                          <a:latin typeface="Arial" pitchFamily="34" charset="0"/>
                          <a:cs typeface="Arial" pitchFamily="34" charset="0"/>
                        </a:rPr>
                        <a:t>Integrated Housing and Slum Development </a:t>
                      </a:r>
                      <a:r>
                        <a:rPr lang="en-US" sz="1800" b="0" i="0" u="none" strike="noStrike" dirty="0" err="1" smtClean="0">
                          <a:latin typeface="Arial" pitchFamily="34" charset="0"/>
                          <a:cs typeface="Arial" pitchFamily="34" charset="0"/>
                        </a:rPr>
                        <a:t>Programme</a:t>
                      </a:r>
                      <a:endParaRPr lang="en-US" sz="1800" b="0" i="0" u="none" strike="noStrike" dirty="0" smtClean="0">
                        <a:latin typeface="Arial" pitchFamily="34" charset="0"/>
                        <a:cs typeface="Arial" pitchFamily="34" charset="0"/>
                      </a:endParaRPr>
                    </a:p>
                    <a:p>
                      <a:pPr algn="l" fontAlgn="t"/>
                      <a:r>
                        <a:rPr lang="en-US" sz="1800" b="0" i="0" u="none" strike="noStrike" dirty="0" smtClean="0">
                          <a:latin typeface="Arial" pitchFamily="34" charset="0"/>
                          <a:cs typeface="Arial" pitchFamily="34" charset="0"/>
                        </a:rPr>
                        <a:t>(IHSDP) </a:t>
                      </a:r>
                      <a:r>
                        <a:rPr lang="en-US" sz="1800" b="0" i="0" u="none" strike="noStrike" dirty="0">
                          <a:latin typeface="Arial" pitchFamily="34" charset="0"/>
                          <a:cs typeface="Arial" pitchFamily="34" charset="0"/>
                        </a:rPr>
                        <a:t>under </a:t>
                      </a:r>
                      <a:r>
                        <a:rPr lang="en-US" sz="1800" b="0" i="0" u="none" strike="noStrike" dirty="0" smtClean="0">
                          <a:latin typeface="Arial" pitchFamily="34" charset="0"/>
                          <a:cs typeface="Arial" pitchFamily="34" charset="0"/>
                        </a:rPr>
                        <a:t>Jawaharlal</a:t>
                      </a:r>
                      <a:r>
                        <a:rPr lang="en-US" sz="1800" b="0" i="0" u="none" strike="noStrike" baseline="0" dirty="0" smtClean="0">
                          <a:latin typeface="Arial" pitchFamily="34" charset="0"/>
                          <a:cs typeface="Arial" pitchFamily="34" charset="0"/>
                        </a:rPr>
                        <a:t> Nehru National Urban Renewal Mission (</a:t>
                      </a:r>
                      <a:r>
                        <a:rPr lang="en-US" sz="1800" b="0" i="0" u="none" strike="noStrike" dirty="0" smtClean="0">
                          <a:latin typeface="Arial" pitchFamily="34" charset="0"/>
                          <a:cs typeface="Arial" pitchFamily="34" charset="0"/>
                        </a:rPr>
                        <a:t>JNNURM)</a:t>
                      </a:r>
                      <a:endParaRPr lang="en-US" sz="1800" b="0" i="0" u="none" strike="noStrike" dirty="0">
                        <a:latin typeface="Arial" pitchFamily="34" charset="0"/>
                        <a:cs typeface="Arial" pitchFamily="34" charset="0"/>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61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g)</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kern="1200" dirty="0" smtClean="0">
                          <a:solidFill>
                            <a:schemeClr val="tx1"/>
                          </a:solidFill>
                          <a:latin typeface="Arial" pitchFamily="34" charset="0"/>
                          <a:ea typeface="+mn-ea"/>
                          <a:cs typeface="Arial" pitchFamily="34" charset="0"/>
                        </a:rPr>
                        <a:t>Urban Infrastructure Development Scheme for Small &amp; Medium Towns (</a:t>
                      </a:r>
                      <a:r>
                        <a:rPr lang="en-US" sz="1800" b="0" i="0" u="none" strike="noStrike" dirty="0" smtClean="0">
                          <a:latin typeface="Arial" pitchFamily="34" charset="0"/>
                          <a:cs typeface="Arial" pitchFamily="34" charset="0"/>
                        </a:rPr>
                        <a:t>UIDSSMT) </a:t>
                      </a:r>
                      <a:r>
                        <a:rPr lang="en-US" sz="1800" b="0" i="0" u="none" strike="noStrike" dirty="0">
                          <a:latin typeface="Arial" pitchFamily="34" charset="0"/>
                          <a:cs typeface="Arial" pitchFamily="34" charset="0"/>
                        </a:rPr>
                        <a:t>under JNNURM</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8612">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h)</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kern="1200" dirty="0" smtClean="0">
                          <a:solidFill>
                            <a:schemeClr val="tx1"/>
                          </a:solidFill>
                          <a:latin typeface="Arial" pitchFamily="34" charset="0"/>
                          <a:ea typeface="+mn-ea"/>
                          <a:cs typeface="Arial" pitchFamily="34" charset="0"/>
                        </a:rPr>
                        <a:t>Integrated Development of Small and Medium Towns (</a:t>
                      </a:r>
                      <a:r>
                        <a:rPr lang="en-US" sz="1800" b="0" i="0" u="none" strike="noStrike" dirty="0" smtClean="0">
                          <a:latin typeface="Arial" pitchFamily="34" charset="0"/>
                          <a:cs typeface="Arial" pitchFamily="34" charset="0"/>
                        </a:rPr>
                        <a:t>IDSMT)</a:t>
                      </a:r>
                      <a:endParaRPr lang="en-US" sz="1800" b="0" i="0" u="none" strike="noStrike" dirty="0">
                        <a:latin typeface="Arial" pitchFamily="34" charset="0"/>
                        <a:cs typeface="Arial" pitchFamily="34" charset="0"/>
                      </a:endParaRP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94243">
                <a:tc vMerge="1">
                  <a:txBody>
                    <a:bodyPr/>
                    <a:lstStyle/>
                    <a:p>
                      <a:pPr algn="ct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pitchFamily="34" charset="0"/>
                          <a:cs typeface="Arial" pitchFamily="34" charset="0"/>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pitchFamily="34" charset="0"/>
                          <a:cs typeface="Arial" pitchFamily="34" charset="0"/>
                        </a:rPr>
                        <a:t>Others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pitchFamily="34" charset="0"/>
                          <a:cs typeface="Arial" pitchFamily="34" charset="0"/>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19510">
                <a:tc gridSpan="3">
                  <a:txBody>
                    <a:bodyPr/>
                    <a:lstStyle/>
                    <a:p>
                      <a:pPr algn="ctr" fontAlgn="t"/>
                      <a:r>
                        <a:rPr lang="en-US" sz="1800" b="1" i="0" u="none" strike="noStrike" dirty="0">
                          <a:latin typeface="Arial" pitchFamily="34" charset="0"/>
                          <a:cs typeface="Arial" pitchFamily="34" charset="0"/>
                        </a:rPr>
                        <a:t>Total Grants from Central Govt. 2 (a to </a:t>
                      </a:r>
                      <a:r>
                        <a:rPr lang="en-US" sz="1800" b="1" i="0" u="none" strike="noStrike" dirty="0" err="1">
                          <a:latin typeface="Arial" pitchFamily="34" charset="0"/>
                          <a:cs typeface="Arial" pitchFamily="34" charset="0"/>
                        </a:rPr>
                        <a:t>i</a:t>
                      </a:r>
                      <a:r>
                        <a:rPr lang="en-US" sz="1800" b="1" i="0" u="none" strike="noStrike" dirty="0">
                          <a:latin typeface="Arial" pitchFamily="34" charset="0"/>
                          <a:cs typeface="Arial" pitchFamily="34" charset="0"/>
                        </a:rPr>
                        <a: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580687" y="152400"/>
            <a:ext cx="1428596" cy="369332"/>
          </a:xfrm>
          <a:prstGeom prst="rect">
            <a:avLst/>
          </a:prstGeom>
        </p:spPr>
        <p:txBody>
          <a:bodyPr wrap="none">
            <a:spAutoFit/>
          </a:bodyPr>
          <a:lstStyle/>
          <a:p>
            <a:pPr fontAlgn="t">
              <a:defRPr/>
            </a:pPr>
            <a:r>
              <a:rPr lang="en-US" b="1" dirty="0" smtClean="0">
                <a:latin typeface="Arial"/>
              </a:rPr>
              <a:t>(Rs in </a:t>
            </a:r>
            <a:r>
              <a:rPr lang="en-US" b="1" dirty="0" err="1" smtClean="0">
                <a:latin typeface="Arial"/>
              </a:rPr>
              <a:t>lakh</a:t>
            </a:r>
            <a:r>
              <a:rPr lang="en-US" b="1" dirty="0" smtClean="0">
                <a:latin typeface="Arial"/>
              </a:rPr>
              <a:t>)</a:t>
            </a:r>
          </a:p>
        </p:txBody>
      </p:sp>
    </p:spTree>
  </p:cSld>
  <p:clrMapOvr>
    <a:masterClrMapping/>
  </p:clrMapOvr>
  <p:transition>
    <p:wipe dir="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20651" y="666751"/>
          <a:ext cx="11957049" cy="6243010"/>
        </p:xfrm>
        <a:graphic>
          <a:graphicData uri="http://schemas.openxmlformats.org/drawingml/2006/table">
            <a:tbl>
              <a:tblPr/>
              <a:tblGrid>
                <a:gridCol w="400050"/>
                <a:gridCol w="433388"/>
                <a:gridCol w="3622675"/>
                <a:gridCol w="1250156"/>
                <a:gridCol w="1250156"/>
                <a:gridCol w="1250156"/>
                <a:gridCol w="1250156"/>
                <a:gridCol w="1250156"/>
                <a:gridCol w="1250156"/>
              </a:tblGrid>
              <a:tr h="632893">
                <a:tc>
                  <a:txBody>
                    <a:bodyPr/>
                    <a:lstStyle/>
                    <a:p>
                      <a:pPr algn="ctr" fontAlgn="t"/>
                      <a:r>
                        <a:rPr lang="en-US" sz="1800" b="1" i="0" u="none" strike="noStrike" dirty="0">
                          <a:latin typeface="Arial"/>
                        </a:rPr>
                        <a:t>3</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dirty="0">
                          <a:latin typeface="Arial"/>
                        </a:rPr>
                        <a:t>Loan Account</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1" i="0" u="none" strike="noStrike" dirty="0">
                          <a:latin typeface="Arial"/>
                        </a:rPr>
                        <a:t>2019-20 (Actual)</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2020-21 (Actual)</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2021-22 (Actual)</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2022-23 (Actual)</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2023-24 (Actual)</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a:rPr>
                        <a:t>2024-25 (BE)</a:t>
                      </a:r>
                    </a:p>
                  </a:txBody>
                  <a:tcPr marL="6772" marR="6772"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rowSpan="5">
                  <a:txBody>
                    <a:bodyPr/>
                    <a:lstStyle/>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a)</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smtClean="0">
                          <a:latin typeface="Arial"/>
                        </a:rPr>
                        <a:t>IDSMT (Integrated</a:t>
                      </a:r>
                      <a:r>
                        <a:rPr lang="en-US" sz="1800" b="0" i="0" u="none" strike="noStrike" baseline="0" dirty="0" smtClean="0">
                          <a:latin typeface="Arial"/>
                        </a:rPr>
                        <a:t> Development of Small &amp; Medium Town Scheme)</a:t>
                      </a:r>
                      <a:endParaRPr lang="en-US" sz="1800" b="0"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dirty="0">
                          <a:latin typeface="Arial"/>
                        </a:rPr>
                        <a:t>b)</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LIC/ GIC</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c)</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HUDCO</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d)</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Government of Assam</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e)</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 (Specify)</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3693">
                <a:tc gridSpan="3">
                  <a:txBody>
                    <a:bodyPr/>
                    <a:lstStyle/>
                    <a:p>
                      <a:pPr algn="ctr" fontAlgn="t"/>
                      <a:r>
                        <a:rPr lang="en-US" sz="1800" b="1" i="0" u="none" strike="noStrike" dirty="0">
                          <a:latin typeface="Arial"/>
                        </a:rPr>
                        <a:t>Total Loans 3 (a to e)</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22910">
                <a:tc gridSpan="3">
                  <a:txBody>
                    <a:bodyPr/>
                    <a:lstStyle/>
                    <a:p>
                      <a:pPr algn="ctr" fontAlgn="t"/>
                      <a:r>
                        <a:rPr lang="en-US" sz="1800" b="1" i="0" u="none" strike="noStrike" dirty="0">
                          <a:latin typeface="Arial"/>
                        </a:rPr>
                        <a:t>Total Capital Income B (1+2+3)</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2286">
                <a:tc>
                  <a:txBody>
                    <a:bodyPr/>
                    <a:lstStyle/>
                    <a:p>
                      <a:pPr algn="l" fontAlgn="t"/>
                      <a:r>
                        <a:rPr lang="en-US" sz="1800" b="1" i="0" u="none" strike="noStrike" dirty="0" smtClean="0">
                          <a:latin typeface="Arial"/>
                        </a:rPr>
                        <a:t> C     </a:t>
                      </a:r>
                      <a:endParaRPr lang="en-US" sz="1800" b="1"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smtClean="0">
                          <a:latin typeface="Arial"/>
                        </a:rPr>
                        <a:t>DEPOSITS</a:t>
                      </a:r>
                      <a:endParaRPr lang="en-US" sz="1800" b="1"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80478">
                <a:tc rowSpan="5">
                  <a:txBody>
                    <a:bodyPr/>
                    <a:lstStyle/>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p>
                      <a:pPr algn="ct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1</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From Employees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From Water Connections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3</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Suspense Account</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4</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 cash deposits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0478">
                <a:tc vMerge="1">
                  <a:txBody>
                    <a:bodyPr/>
                    <a:lstStyle/>
                    <a:p>
                      <a:pPr algn="ctr" fontAlgn="t"/>
                      <a:endParaRPr lang="en-US" sz="195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5</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 (incl. External Agencies)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2286">
                <a:tc gridSpan="3">
                  <a:txBody>
                    <a:bodyPr/>
                    <a:lstStyle/>
                    <a:p>
                      <a:pPr algn="ctr" fontAlgn="t"/>
                      <a:r>
                        <a:rPr lang="en-US" sz="1800" b="1" i="0" u="none" strike="noStrike" dirty="0">
                          <a:latin typeface="Arial"/>
                        </a:rPr>
                        <a:t>Total Deposits- C (1 to 5)</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
        <p:nvSpPr>
          <p:cNvPr id="6" name="Rectangle 5"/>
          <p:cNvSpPr/>
          <p:nvPr/>
        </p:nvSpPr>
        <p:spPr>
          <a:xfrm>
            <a:off x="10580687" y="228600"/>
            <a:ext cx="1428596" cy="369332"/>
          </a:xfrm>
          <a:prstGeom prst="rect">
            <a:avLst/>
          </a:prstGeom>
        </p:spPr>
        <p:txBody>
          <a:bodyPr wrap="none">
            <a:spAutoFit/>
          </a:bodyPr>
          <a:lstStyle/>
          <a:p>
            <a:pPr fontAlgn="t">
              <a:defRPr/>
            </a:pPr>
            <a:r>
              <a:rPr lang="en-US" b="1" dirty="0" smtClean="0">
                <a:latin typeface="Arial"/>
              </a:rPr>
              <a:t>(Rs in </a:t>
            </a:r>
            <a:r>
              <a:rPr lang="en-US" b="1" dirty="0" err="1" smtClean="0">
                <a:latin typeface="Arial"/>
              </a:rPr>
              <a:t>lakh</a:t>
            </a:r>
            <a:r>
              <a:rPr lang="en-US" b="1" dirty="0" smtClean="0">
                <a:latin typeface="Arial"/>
              </a:rPr>
              <a:t>)</a:t>
            </a:r>
          </a:p>
        </p:txBody>
      </p:sp>
    </p:spTree>
  </p:cSld>
  <p:clrMapOvr>
    <a:masterClrMapping/>
  </p:clrMapOvr>
  <p:transition>
    <p:wipe dir="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77801" y="852964"/>
          <a:ext cx="11804649" cy="5257080"/>
        </p:xfrm>
        <a:graphic>
          <a:graphicData uri="http://schemas.openxmlformats.org/drawingml/2006/table">
            <a:tbl>
              <a:tblPr/>
              <a:tblGrid>
                <a:gridCol w="437210"/>
                <a:gridCol w="426279"/>
                <a:gridCol w="3563254"/>
                <a:gridCol w="1229651"/>
                <a:gridCol w="1229651"/>
                <a:gridCol w="1229651"/>
                <a:gridCol w="1229651"/>
                <a:gridCol w="1229651"/>
                <a:gridCol w="1229651"/>
              </a:tblGrid>
              <a:tr h="792029">
                <a:tc>
                  <a:txBody>
                    <a:bodyPr/>
                    <a:lstStyle/>
                    <a:p>
                      <a:pPr algn="ctr" fontAlgn="t"/>
                      <a:r>
                        <a:rPr lang="en-US" sz="2000" b="1" i="0" u="none" strike="noStrike" dirty="0">
                          <a:latin typeface="Arial" pitchFamily="34" charset="0"/>
                          <a:cs typeface="Arial" pitchFamily="34" charset="0"/>
                        </a:rPr>
                        <a:t>D</a:t>
                      </a: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1" i="0" u="none" strike="noStrike" dirty="0" smtClean="0">
                          <a:latin typeface="Arial" pitchFamily="34" charset="0"/>
                          <a:cs typeface="Arial" pitchFamily="34" charset="0"/>
                        </a:rPr>
                        <a:t>   ADVANCES</a:t>
                      </a:r>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950" b="1" i="0" u="none" strike="noStrike" dirty="0">
                          <a:latin typeface="Arial" pitchFamily="34" charset="0"/>
                          <a:cs typeface="Arial" pitchFamily="34" charset="0"/>
                        </a:rPr>
                        <a:t>2019-20 (Actual)</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2020-21 (Actual)</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2021-22 (Actual)</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2022-23 (Actual)</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2023-24 (Actual)</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2024-25 (BE)</a:t>
                      </a:r>
                    </a:p>
                  </a:txBody>
                  <a:tcPr marL="6772"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552">
                <a:tc rowSpan="5">
                  <a:txBody>
                    <a:bodyPr/>
                    <a:lstStyle/>
                    <a:p>
                      <a:pPr algn="l" fontAlgn="t"/>
                      <a:r>
                        <a:rPr lang="en-US" sz="2000" b="0" i="0" u="none" strike="noStrike" dirty="0">
                          <a:latin typeface="Arial" pitchFamily="34" charset="0"/>
                          <a:cs typeface="Arial" pitchFamily="34" charset="0"/>
                        </a:rPr>
                        <a:t> </a:t>
                      </a:r>
                    </a:p>
                    <a:p>
                      <a:pPr algn="l" fontAlgn="t"/>
                      <a:r>
                        <a:rPr lang="en-US" sz="2000" b="0" i="0" u="none" strike="noStrike" dirty="0">
                          <a:latin typeface="Arial" pitchFamily="34" charset="0"/>
                          <a:cs typeface="Arial" pitchFamily="34" charset="0"/>
                        </a:rPr>
                        <a:t> </a:t>
                      </a:r>
                    </a:p>
                    <a:p>
                      <a:pPr algn="l" fontAlgn="t"/>
                      <a:r>
                        <a:rPr lang="en-US" sz="2000" b="0" i="0" u="none" strike="noStrike" dirty="0">
                          <a:latin typeface="Arial" pitchFamily="34" charset="0"/>
                          <a:cs typeface="Arial" pitchFamily="34" charset="0"/>
                        </a:rPr>
                        <a:t> </a:t>
                      </a:r>
                    </a:p>
                    <a:p>
                      <a:pPr algn="l" fontAlgn="t"/>
                      <a:r>
                        <a:rPr lang="en-US" sz="2000" b="0" i="0" u="none" strike="noStrike" dirty="0">
                          <a:latin typeface="Arial" pitchFamily="34" charset="0"/>
                          <a:cs typeface="Arial" pitchFamily="34" charset="0"/>
                        </a:rPr>
                        <a:t> </a:t>
                      </a:r>
                    </a:p>
                    <a:p>
                      <a:pPr algn="l" fontAlgn="t"/>
                      <a:r>
                        <a:rPr lang="en-US" sz="2000" b="0" i="0" u="none" strike="noStrike" dirty="0">
                          <a:latin typeface="Arial" pitchFamily="34" charset="0"/>
                          <a:cs typeface="Arial" pitchFamily="34" charset="0"/>
                        </a:rPr>
                        <a:t> </a:t>
                      </a:r>
                    </a:p>
                    <a:p>
                      <a:pPr algn="l" fontAlgn="t"/>
                      <a:r>
                        <a:rPr lang="en-US" sz="2000" b="0" i="0" u="none" strike="noStrike" dirty="0">
                          <a:latin typeface="Arial" pitchFamily="34" charset="0"/>
                          <a:cs typeface="Arial" pitchFamily="34" charset="0"/>
                        </a:rPr>
                        <a:t> </a:t>
                      </a: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pitchFamily="34" charset="0"/>
                          <a:cs typeface="Arial" pitchFamily="34" charset="0"/>
                        </a:rPr>
                        <a:t>1</a:t>
                      </a: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pitchFamily="34" charset="0"/>
                          <a:cs typeface="Arial" pitchFamily="34" charset="0"/>
                        </a:rPr>
                        <a:t> Staff Advances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552">
                <a:tc vMerge="1">
                  <a:txBody>
                    <a:bodyPr/>
                    <a:lstStyle/>
                    <a:p>
                      <a:pPr algn="l" fontAlgn="t"/>
                      <a:endParaRPr lang="en-US" sz="20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en-US" sz="2000" b="0" i="0" u="none" strike="noStrike" dirty="0">
                          <a:latin typeface="Arial" pitchFamily="34" charset="0"/>
                          <a:cs typeface="Arial" pitchFamily="34" charset="0"/>
                        </a:rPr>
                        <a:t> </a:t>
                      </a:r>
                    </a:p>
                    <a:p>
                      <a:pPr algn="ctr" fontAlgn="t"/>
                      <a:r>
                        <a:rPr lang="en-US" sz="2000" b="0" i="0" u="none" strike="noStrike" dirty="0">
                          <a:latin typeface="Arial" pitchFamily="34" charset="0"/>
                          <a:cs typeface="Arial" pitchFamily="34" charset="0"/>
                        </a:rPr>
                        <a:t> </a:t>
                      </a: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pitchFamily="34" charset="0"/>
                          <a:cs typeface="Arial" pitchFamily="34" charset="0"/>
                        </a:rPr>
                        <a:t>a) Permanent advance</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552">
                <a:tc vMerge="1">
                  <a:txBody>
                    <a:bodyPr/>
                    <a:lstStyle/>
                    <a:p>
                      <a:pPr algn="l" fontAlgn="t"/>
                      <a:endParaRPr lang="en-US" sz="20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pPr algn="ct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pitchFamily="34" charset="0"/>
                          <a:cs typeface="Arial" pitchFamily="34" charset="0"/>
                        </a:rPr>
                        <a:t>b) Temporary advance</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552">
                <a:tc vMerge="1">
                  <a:txBody>
                    <a:bodyPr/>
                    <a:lstStyle/>
                    <a:p>
                      <a:pPr algn="l" fontAlgn="t"/>
                      <a:endParaRPr lang="en-US" sz="20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pitchFamily="34" charset="0"/>
                          <a:cs typeface="Arial" pitchFamily="34" charset="0"/>
                        </a:rPr>
                        <a:t>2</a:t>
                      </a: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pitchFamily="34" charset="0"/>
                          <a:cs typeface="Arial" pitchFamily="34" charset="0"/>
                        </a:rPr>
                        <a:t>Engineer's stock</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95552">
                <a:tc vMerge="1">
                  <a:txBody>
                    <a:bodyPr/>
                    <a:lstStyle/>
                    <a:p>
                      <a:pPr algn="l" fontAlgn="t"/>
                      <a:endParaRPr lang="en-US" sz="2000" b="0" i="0" u="none" strike="noStrike" dirty="0">
                        <a:latin typeface="Arial" pitchFamily="34" charset="0"/>
                        <a:cs typeface="Arial" pitchFamily="34" charset="0"/>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dirty="0" smtClean="0">
                          <a:latin typeface="Arial" pitchFamily="34" charset="0"/>
                          <a:cs typeface="Arial" pitchFamily="34" charset="0"/>
                        </a:rPr>
                        <a:t>3</a:t>
                      </a:r>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pitchFamily="34" charset="0"/>
                          <a:cs typeface="Arial" pitchFamily="34" charset="0"/>
                        </a:rPr>
                        <a:t>Others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076">
                <a:tc gridSpan="3">
                  <a:txBody>
                    <a:bodyPr/>
                    <a:lstStyle/>
                    <a:p>
                      <a:pPr algn="ctr" fontAlgn="t"/>
                      <a:r>
                        <a:rPr lang="en-US" sz="2000" b="1" i="0" u="none" strike="noStrike" dirty="0">
                          <a:latin typeface="Arial" pitchFamily="34" charset="0"/>
                          <a:cs typeface="Arial" pitchFamily="34" charset="0"/>
                        </a:rPr>
                        <a:t>Total Advances  D (1 to </a:t>
                      </a:r>
                      <a:r>
                        <a:rPr lang="en-US" sz="2000" b="1" i="0" u="none" strike="noStrike" dirty="0" smtClean="0">
                          <a:latin typeface="Arial" pitchFamily="34" charset="0"/>
                          <a:cs typeface="Arial" pitchFamily="34" charset="0"/>
                        </a:rPr>
                        <a:t>3)</a:t>
                      </a:r>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22215">
                <a:tc gridSpan="3">
                  <a:txBody>
                    <a:bodyPr/>
                    <a:lstStyle/>
                    <a:p>
                      <a:pPr algn="ctr" fontAlgn="t"/>
                      <a:r>
                        <a:rPr lang="en-US" sz="2400" b="1" i="0" u="none" strike="noStrike" dirty="0">
                          <a:latin typeface="Arial" pitchFamily="34" charset="0"/>
                          <a:cs typeface="Arial" pitchFamily="34" charset="0"/>
                        </a:rPr>
                        <a:t>GRAND TOTAL </a:t>
                      </a:r>
                      <a:r>
                        <a:rPr lang="en-US" sz="2400" b="1" i="0" u="none" strike="noStrike" dirty="0" smtClean="0">
                          <a:latin typeface="Arial" pitchFamily="34" charset="0"/>
                          <a:cs typeface="Arial" pitchFamily="34" charset="0"/>
                        </a:rPr>
                        <a:t>INCOME </a:t>
                      </a:r>
                    </a:p>
                    <a:p>
                      <a:pPr algn="ctr" fontAlgn="t"/>
                      <a:r>
                        <a:rPr lang="en-US" sz="2400" b="1" i="0" u="none" strike="noStrike" dirty="0" smtClean="0">
                          <a:latin typeface="Arial" pitchFamily="34" charset="0"/>
                          <a:cs typeface="Arial" pitchFamily="34" charset="0"/>
                        </a:rPr>
                        <a:t>(A+B+C+D)</a:t>
                      </a:r>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400" b="1" i="0" u="none" strike="noStrike" dirty="0">
                        <a:latin typeface="Arial" pitchFamily="34" charset="0"/>
                        <a:cs typeface="Arial" pitchFamily="34" charset="0"/>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
        <p:nvSpPr>
          <p:cNvPr id="6" name="Rectangle 5"/>
          <p:cNvSpPr/>
          <p:nvPr/>
        </p:nvSpPr>
        <p:spPr>
          <a:xfrm>
            <a:off x="10656887" y="152400"/>
            <a:ext cx="1351652" cy="369332"/>
          </a:xfrm>
          <a:prstGeom prst="rect">
            <a:avLst/>
          </a:prstGeom>
        </p:spPr>
        <p:txBody>
          <a:bodyPr wrap="none">
            <a:spAutoFit/>
          </a:bodyPr>
          <a:lstStyle/>
          <a:p>
            <a:r>
              <a:rPr lang="en-US" dirty="0" smtClean="0">
                <a:latin typeface="Arial"/>
              </a:rPr>
              <a:t>Rs. In </a:t>
            </a:r>
            <a:r>
              <a:rPr lang="en-US" dirty="0" err="1" smtClean="0">
                <a:latin typeface="Arial"/>
              </a:rPr>
              <a:t>Lakh</a:t>
            </a:r>
            <a:endParaRPr lang="en-US" dirty="0"/>
          </a:p>
        </p:txBody>
      </p:sp>
    </p:spTree>
  </p:cSld>
  <p:clrMapOvr>
    <a:masterClrMapping/>
  </p:clrMapOvr>
  <p:transition>
    <p:wipe dir="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57150"/>
            <a:ext cx="12086747" cy="514350"/>
          </a:xfrm>
          <a:prstGeom prst="rect">
            <a:avLst/>
          </a:prstGeom>
        </p:spPr>
        <p:txBody>
          <a:bodyPr vert="horz" lIns="91440" tIns="45720" rIns="91440" bIns="45720" rtlCol="0" anchor="t">
            <a:normAutofit fontScale="75000" lnSpcReduction="2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67205" y="376485"/>
          <a:ext cx="12029545" cy="6414843"/>
        </p:xfrm>
        <a:graphic>
          <a:graphicData uri="http://schemas.openxmlformats.org/drawingml/2006/table">
            <a:tbl>
              <a:tblPr/>
              <a:tblGrid>
                <a:gridCol w="420386"/>
                <a:gridCol w="388050"/>
                <a:gridCol w="431166"/>
                <a:gridCol w="4326875"/>
                <a:gridCol w="1124841"/>
                <a:gridCol w="1105777"/>
                <a:gridCol w="1048580"/>
                <a:gridCol w="1048580"/>
                <a:gridCol w="1096243"/>
                <a:gridCol w="1039047"/>
              </a:tblGrid>
              <a:tr h="451601">
                <a:tc gridSpan="10">
                  <a:txBody>
                    <a:bodyPr/>
                    <a:lstStyle/>
                    <a:p>
                      <a:pPr algn="l" fontAlgn="t"/>
                      <a:r>
                        <a:rPr lang="en-US" sz="2400" b="1" i="0" u="none" strike="noStrike" dirty="0">
                          <a:latin typeface="Arial"/>
                        </a:rPr>
                        <a:t>EXPENDITURE</a:t>
                      </a:r>
                      <a:endParaRPr lang="en-US" sz="1800" b="1" i="0" u="none" strike="noStrike" dirty="0">
                        <a:latin typeface="Arial"/>
                      </a:endParaRP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87429">
                <a:tc>
                  <a:txBody>
                    <a:bodyPr/>
                    <a:lstStyle/>
                    <a:p>
                      <a:pPr algn="ctr" fontAlgn="t"/>
                      <a:r>
                        <a:rPr lang="en-US" sz="1800" b="1" i="0" u="none" strike="noStrike">
                          <a:latin typeface="Arial"/>
                        </a:rPr>
                        <a:t>A</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a:latin typeface="Arial"/>
                        </a:rPr>
                        <a:t>REVENUE ACCOUNT</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195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5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1</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Salaries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Wages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c)</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CPF Contribution</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d)</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1" i="0" u="none" strike="noStrike" dirty="0">
                          <a:latin typeface="Arial"/>
                        </a:rPr>
                        <a:t>Total 1</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2</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Operation &amp; Maintenance Expenses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a)</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a:latin typeface="Arial"/>
                        </a:rPr>
                        <a:t>General Administration</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Office Management</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dirty="0"/>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b)</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800" b="1" i="0" u="none" strike="noStrike">
                          <a:latin typeface="Arial"/>
                        </a:rPr>
                        <a:t>Water Supply</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Power Charges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Chemicals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31303">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iii</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600" b="0" i="0" u="none" strike="noStrike" dirty="0">
                          <a:latin typeface="Arial"/>
                        </a:rPr>
                        <a:t>Payment to PHE</a:t>
                      </a:r>
                      <a:r>
                        <a:rPr lang="en-US" sz="1600" b="0" i="0" u="none" strike="noStrike" dirty="0" smtClean="0">
                          <a:latin typeface="Arial"/>
                        </a:rPr>
                        <a:t>/ Assam</a:t>
                      </a:r>
                      <a:r>
                        <a:rPr lang="en-US" sz="1600" b="0" i="0" u="none" strike="noStrike" baseline="0" dirty="0" smtClean="0">
                          <a:latin typeface="Arial"/>
                        </a:rPr>
                        <a:t> Urban Water Supply and Sewerage Boards (</a:t>
                      </a:r>
                      <a:r>
                        <a:rPr lang="en-US" sz="1600" b="0" i="0" u="none" strike="noStrike" dirty="0" smtClean="0">
                          <a:latin typeface="Arial"/>
                        </a:rPr>
                        <a:t>AUWSSB) </a:t>
                      </a:r>
                      <a:endParaRPr lang="en-US" sz="1600" b="0" i="0" u="none" strike="noStrike" dirty="0">
                        <a:latin typeface="Arial"/>
                      </a:endParaRP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57270">
                <a:tc>
                  <a:txBody>
                    <a:bodyPr/>
                    <a:lstStyle/>
                    <a:p>
                      <a:pPr algn="l"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iv</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Others</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108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744200" y="57150"/>
            <a:ext cx="1428596"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80159" y="609598"/>
          <a:ext cx="11959443" cy="6115053"/>
        </p:xfrm>
        <a:graphic>
          <a:graphicData uri="http://schemas.openxmlformats.org/drawingml/2006/table">
            <a:tbl>
              <a:tblPr/>
              <a:tblGrid>
                <a:gridCol w="399944"/>
                <a:gridCol w="444382"/>
                <a:gridCol w="3616161"/>
                <a:gridCol w="1249826"/>
                <a:gridCol w="1249826"/>
                <a:gridCol w="1249826"/>
                <a:gridCol w="1249826"/>
                <a:gridCol w="1249826"/>
                <a:gridCol w="1249826"/>
              </a:tblGrid>
              <a:tr h="800763">
                <a:tc>
                  <a:txBody>
                    <a:bodyPr/>
                    <a:lstStyle/>
                    <a:p>
                      <a:pPr algn="ct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90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045">
                <a:tc>
                  <a:txBody>
                    <a:bodyPr/>
                    <a:lstStyle/>
                    <a:p>
                      <a:pPr algn="ctr" fontAlgn="t"/>
                      <a:r>
                        <a:rPr lang="en-US" sz="1900" b="1" i="0" u="none" strike="noStrike">
                          <a:latin typeface="Arial"/>
                        </a:rPr>
                        <a:t>c)</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900" b="1" i="0" u="none" strike="noStrike" dirty="0">
                          <a:latin typeface="Arial"/>
                        </a:rPr>
                        <a:t>Conservancy</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Fuel Charges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Others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045">
                <a:tc>
                  <a:txBody>
                    <a:bodyPr/>
                    <a:lstStyle/>
                    <a:p>
                      <a:pPr algn="ctr" fontAlgn="t"/>
                      <a:r>
                        <a:rPr lang="en-US" sz="1900" b="1" i="0" u="none" strike="noStrike">
                          <a:latin typeface="Arial"/>
                        </a:rPr>
                        <a:t>d)</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900" b="1" i="0" u="none" strike="noStrike" dirty="0">
                          <a:latin typeface="Arial"/>
                        </a:rPr>
                        <a:t>Roads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Materials/ </a:t>
                      </a:r>
                      <a:r>
                        <a:rPr lang="en-US" sz="1900" b="0" i="0" u="none" strike="noStrike" dirty="0" err="1">
                          <a:latin typeface="Arial"/>
                        </a:rPr>
                        <a:t>labour</a:t>
                      </a:r>
                      <a:endParaRPr lang="en-US" sz="1900" b="0" i="0" u="none" strike="noStrike" dirty="0">
                        <a:latin typeface="Arial"/>
                      </a:endParaRP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Others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5289">
                <a:tc>
                  <a:txBody>
                    <a:bodyPr/>
                    <a:lstStyle/>
                    <a:p>
                      <a:pPr algn="ctr" fontAlgn="t"/>
                      <a:r>
                        <a:rPr lang="en-US" sz="1900" b="1" i="0" u="none" strike="noStrike">
                          <a:latin typeface="Arial"/>
                        </a:rPr>
                        <a:t>e)</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900" b="1" i="0" u="none" strike="noStrike" dirty="0">
                          <a:latin typeface="Arial"/>
                        </a:rPr>
                        <a:t>Storm Water Drains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Materials/ </a:t>
                      </a:r>
                      <a:r>
                        <a:rPr lang="en-US" sz="1900" b="0" i="0" u="none" strike="noStrike" dirty="0" err="1">
                          <a:latin typeface="Arial"/>
                        </a:rPr>
                        <a:t>labour</a:t>
                      </a:r>
                      <a:endParaRPr lang="en-US" sz="1900" b="0" i="0" u="none" strike="noStrike" dirty="0">
                        <a:latin typeface="Arial"/>
                      </a:endParaRP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Others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045">
                <a:tc>
                  <a:txBody>
                    <a:bodyPr/>
                    <a:lstStyle/>
                    <a:p>
                      <a:pPr algn="ctr" fontAlgn="t"/>
                      <a:r>
                        <a:rPr lang="en-US" sz="1900" b="1" i="0" u="none" strike="noStrike">
                          <a:latin typeface="Arial"/>
                        </a:rPr>
                        <a:t>f)</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900" b="1" i="0" u="none" strike="noStrike" dirty="0">
                          <a:latin typeface="Arial"/>
                        </a:rPr>
                        <a:t>Street Lighting</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1"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Materials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Electricity</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39869">
                <a:tc>
                  <a:txBody>
                    <a:bodyPr/>
                    <a:lstStyle/>
                    <a:p>
                      <a:pPr algn="ctr" fontAlgn="t"/>
                      <a:r>
                        <a:rPr lang="en-US" sz="1900" b="0" i="0" u="none" strike="noStrike">
                          <a:latin typeface="Arial"/>
                        </a:rPr>
                        <a:t> </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900" b="0" i="0" u="none" strike="noStrike">
                          <a:latin typeface="Arial"/>
                        </a:rPr>
                        <a:t>iii</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900" b="0" i="0" u="none" strike="noStrike" dirty="0">
                          <a:latin typeface="Arial"/>
                        </a:rPr>
                        <a:t>Others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65045">
                <a:tc>
                  <a:txBody>
                    <a:bodyPr/>
                    <a:lstStyle/>
                    <a:p>
                      <a:pPr algn="ctr" fontAlgn="t"/>
                      <a:r>
                        <a:rPr lang="en-US" sz="1900" b="1" i="0" u="none" strike="noStrike">
                          <a:latin typeface="Arial"/>
                        </a:rPr>
                        <a:t>g)</a:t>
                      </a: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1900" b="1" i="0" u="none" strike="noStrike" dirty="0">
                          <a:latin typeface="Arial"/>
                        </a:rPr>
                        <a:t>Burial &amp; Burning Grounds</a:t>
                      </a:r>
                    </a:p>
                  </a:txBody>
                  <a:tcPr marL="72000"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900" b="0" i="0" u="none" strike="noStrike" dirty="0">
                        <a:latin typeface="Arial"/>
                      </a:endParaRPr>
                    </a:p>
                  </a:txBody>
                  <a:tcPr marL="8504" marR="8504" marT="8504"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580687" y="228600"/>
            <a:ext cx="1428596"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9053" y="26988"/>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64026" y="619054"/>
          <a:ext cx="12051771" cy="6209101"/>
        </p:xfrm>
        <a:graphic>
          <a:graphicData uri="http://schemas.openxmlformats.org/drawingml/2006/table">
            <a:tbl>
              <a:tblPr/>
              <a:tblGrid>
                <a:gridCol w="403032"/>
                <a:gridCol w="447813"/>
                <a:gridCol w="3644082"/>
                <a:gridCol w="1259474"/>
                <a:gridCol w="1259474"/>
                <a:gridCol w="1259474"/>
                <a:gridCol w="1259474"/>
                <a:gridCol w="1259474"/>
                <a:gridCol w="1259474"/>
              </a:tblGrid>
              <a:tr h="752546">
                <a:tc>
                  <a:txBody>
                    <a:bodyPr/>
                    <a:lstStyle/>
                    <a:p>
                      <a:pPr algn="ct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200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81000">
                <a:tc rowSpan="7">
                  <a:txBody>
                    <a:bodyPr/>
                    <a:lstStyle/>
                    <a:p>
                      <a:pPr algn="ctr" fontAlgn="t"/>
                      <a:r>
                        <a:rPr lang="en-US" sz="2000" b="1" i="0" u="none" strike="noStrike" dirty="0">
                          <a:latin typeface="Arial"/>
                        </a:rPr>
                        <a:t>h)</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1" i="0" u="none" strike="noStrike" dirty="0">
                          <a:latin typeface="Arial"/>
                        </a:rPr>
                        <a:t>Discretionary Services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Parks &amp; Play Grounds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Library &amp; Reading Room</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iii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Markets/ Bus Stand</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iv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Shops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v</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Buildings &amp; Properties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6134">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vi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Others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2122">
                <a:tc>
                  <a:txBody>
                    <a:bodyPr/>
                    <a:lstStyle/>
                    <a:p>
                      <a:pPr algn="ctr" fontAlgn="t"/>
                      <a:r>
                        <a:rPr lang="en-US" sz="2000" b="1"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1" i="0" u="none" strike="noStrike" dirty="0">
                          <a:latin typeface="Arial"/>
                        </a:rPr>
                        <a:t>SJSRY </a:t>
                      </a:r>
                      <a:r>
                        <a:rPr lang="en-US" sz="2000" b="1" i="0" u="none" strike="noStrike" dirty="0" smtClean="0">
                          <a:latin typeface="Arial"/>
                        </a:rPr>
                        <a:t>(</a:t>
                      </a:r>
                      <a:r>
                        <a:rPr lang="en-US" sz="2000" b="1" i="0" u="none" strike="noStrike" dirty="0" err="1" smtClean="0">
                          <a:latin typeface="Arial"/>
                        </a:rPr>
                        <a:t>Swarna</a:t>
                      </a:r>
                      <a:r>
                        <a:rPr lang="en-US" sz="2000" b="1" i="0" u="none" strike="noStrike" dirty="0" smtClean="0">
                          <a:latin typeface="Arial"/>
                        </a:rPr>
                        <a:t> </a:t>
                      </a:r>
                      <a:r>
                        <a:rPr lang="en-US" sz="2000" b="1" i="0" u="none" strike="noStrike" dirty="0" err="1" smtClean="0">
                          <a:latin typeface="Arial"/>
                        </a:rPr>
                        <a:t>Jayanti</a:t>
                      </a:r>
                      <a:r>
                        <a:rPr lang="en-US" sz="2000" b="1" i="0" u="none" strike="noStrike" dirty="0" smtClean="0">
                          <a:latin typeface="Arial"/>
                        </a:rPr>
                        <a:t> </a:t>
                      </a:r>
                      <a:r>
                        <a:rPr lang="en-US" sz="2000" b="1" i="0" u="none" strike="noStrike" dirty="0" err="1" smtClean="0">
                          <a:latin typeface="Arial"/>
                        </a:rPr>
                        <a:t>Sahari</a:t>
                      </a:r>
                      <a:r>
                        <a:rPr lang="en-US" sz="2000" b="1" i="0" u="none" strike="noStrike" dirty="0" smtClean="0">
                          <a:latin typeface="Arial"/>
                        </a:rPr>
                        <a:t> </a:t>
                      </a:r>
                      <a:r>
                        <a:rPr lang="en-US" sz="2000" b="1" i="0" u="none" strike="noStrike" dirty="0" err="1" smtClean="0">
                          <a:latin typeface="Arial"/>
                        </a:rPr>
                        <a:t>Rojgar</a:t>
                      </a:r>
                      <a:r>
                        <a:rPr lang="en-US" sz="2000" b="1" i="0" u="none" strike="noStrike" dirty="0" smtClean="0">
                          <a:latin typeface="Arial"/>
                        </a:rPr>
                        <a:t> </a:t>
                      </a:r>
                      <a:r>
                        <a:rPr lang="en-US" sz="2000" b="1" i="0" u="none" strike="noStrike" dirty="0" err="1" smtClean="0">
                          <a:latin typeface="Arial"/>
                        </a:rPr>
                        <a:t>Yojana</a:t>
                      </a:r>
                      <a:r>
                        <a:rPr lang="en-US" sz="2000" b="1" i="0" u="none" strike="noStrike" dirty="0" smtClean="0">
                          <a:latin typeface="Arial"/>
                        </a:rPr>
                        <a:t>, presently, DAY-NULM) Self </a:t>
                      </a:r>
                      <a:r>
                        <a:rPr lang="en-US" sz="2000" b="1" i="0" u="none" strike="noStrike" dirty="0">
                          <a:latin typeface="Arial"/>
                        </a:rPr>
                        <a:t>Employment </a:t>
                      </a:r>
                      <a:r>
                        <a:rPr lang="en-US" sz="2000" b="1" i="0" u="none" strike="noStrike" dirty="0" smtClean="0">
                          <a:latin typeface="Arial"/>
                        </a:rPr>
                        <a:t>Subsidy </a:t>
                      </a:r>
                      <a:endParaRPr lang="en-US" sz="2000" b="1" i="0" u="none" strike="noStrike" dirty="0">
                        <a:latin typeface="Arial"/>
                      </a:endParaRP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133">
                <a:tc>
                  <a:txBody>
                    <a:bodyPr/>
                    <a:lstStyle/>
                    <a:p>
                      <a:pPr algn="ctr" fontAlgn="t"/>
                      <a:r>
                        <a:rPr lang="en-US" sz="2000" b="1" i="0" u="none" strike="noStrike">
                          <a:latin typeface="Arial"/>
                        </a:rPr>
                        <a:t>j)</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r>
                        <a:rPr lang="en-US" sz="2000" b="1" i="0" u="none" strike="noStrike" dirty="0">
                          <a:latin typeface="Arial"/>
                        </a:rPr>
                        <a:t>Miscellaneous</a:t>
                      </a:r>
                    </a:p>
                  </a:txBody>
                  <a:tcPr marL="72000" marR="9525" marT="36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133">
                <a:tc gridSpan="3">
                  <a:txBody>
                    <a:bodyPr/>
                    <a:lstStyle/>
                    <a:p>
                      <a:pPr algn="ctr" fontAlgn="t"/>
                      <a:r>
                        <a:rPr lang="en-US" sz="2000" b="1" i="0" u="none" strike="noStrike" dirty="0">
                          <a:latin typeface="Arial"/>
                        </a:rPr>
                        <a:t>Total- 2 (a to j)</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04133">
                <a:tc gridSpan="3">
                  <a:txBody>
                    <a:bodyPr/>
                    <a:lstStyle/>
                    <a:p>
                      <a:pPr algn="ctr" fontAlgn="t"/>
                      <a:r>
                        <a:rPr lang="en-US" sz="2200" b="1" i="0" u="none" strike="noStrike" dirty="0">
                          <a:latin typeface="Arial"/>
                        </a:rPr>
                        <a:t>Total Revenue Expenditure </a:t>
                      </a:r>
                      <a:endParaRPr lang="en-US" sz="2200" b="1" i="0" u="none" strike="noStrike" dirty="0" smtClean="0">
                        <a:latin typeface="Arial"/>
                      </a:endParaRPr>
                    </a:p>
                    <a:p>
                      <a:pPr algn="ctr" fontAlgn="t"/>
                      <a:r>
                        <a:rPr lang="en-US" sz="2200" b="1" i="0" u="none" strike="noStrike" dirty="0" smtClean="0">
                          <a:latin typeface="Arial"/>
                        </a:rPr>
                        <a:t>A </a:t>
                      </a:r>
                      <a:r>
                        <a:rPr lang="en-US" sz="2200" b="1" i="0" u="none" strike="noStrike" dirty="0">
                          <a:latin typeface="Arial"/>
                        </a:rPr>
                        <a:t>(1+2)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580687" y="228600"/>
            <a:ext cx="1505540"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2066" y="-49212"/>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graphicFrame>
        <p:nvGraphicFramePr>
          <p:cNvPr id="5" name="Table 4"/>
          <p:cNvGraphicFramePr>
            <a:graphicFrameLocks noGrp="1"/>
          </p:cNvGraphicFramePr>
          <p:nvPr/>
        </p:nvGraphicFramePr>
        <p:xfrm>
          <a:off x="64030" y="464115"/>
          <a:ext cx="12013669" cy="6304734"/>
        </p:xfrm>
        <a:graphic>
          <a:graphicData uri="http://schemas.openxmlformats.org/drawingml/2006/table">
            <a:tbl>
              <a:tblPr/>
              <a:tblGrid>
                <a:gridCol w="430212"/>
                <a:gridCol w="387191"/>
                <a:gridCol w="430212"/>
                <a:gridCol w="3506228"/>
                <a:gridCol w="1209971"/>
                <a:gridCol w="1209971"/>
                <a:gridCol w="1209971"/>
                <a:gridCol w="1209971"/>
                <a:gridCol w="1209971"/>
                <a:gridCol w="1209971"/>
              </a:tblGrid>
              <a:tr h="675506">
                <a:tc rowSpan="16">
                  <a:txBody>
                    <a:bodyPr/>
                    <a:lstStyle/>
                    <a:p>
                      <a:pPr algn="ctr" fontAlgn="t"/>
                      <a:r>
                        <a:rPr lang="en-US" sz="1800" b="1" i="0" u="none" strike="noStrike" dirty="0">
                          <a:latin typeface="Arial"/>
                        </a:rPr>
                        <a:t>B</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l" fontAlgn="t"/>
                      <a:r>
                        <a:rPr lang="en-US" sz="1800" b="1" i="0" u="none" strike="noStrike" dirty="0">
                          <a:latin typeface="Arial"/>
                        </a:rPr>
                        <a:t>CAPITAL ACCOUNT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fontAlgn="t"/>
                      <a:r>
                        <a:rPr lang="en-US" sz="200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1</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Roads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Culverts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3</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Storm Water Drains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4</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Water Supply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5</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Street Lighting</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6</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Public Health &amp; Sanitation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Purchase of Vehicles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Mosquito eradication equipment</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Community Toilets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Pay &amp; Use latrines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53174">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Conversion of Public Dry Latrines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f)</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Low Cost Sanitation</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7</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Conservancy</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Purchase of Vehicles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62140">
                <a:tc vMerge="1">
                  <a:txBody>
                    <a:bodyPr/>
                    <a:lstStyle/>
                    <a:p>
                      <a:pPr algn="l" fontAlgn="t"/>
                      <a:endParaRPr lang="en-US" sz="18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Purchase of Dust Bins</a:t>
                      </a:r>
                    </a:p>
                  </a:txBody>
                  <a:tcPr marL="72000"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a:xfrm>
            <a:off x="10744200" y="57150"/>
            <a:ext cx="1428596"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93666" y="506567"/>
          <a:ext cx="11926883" cy="6218919"/>
        </p:xfrm>
        <a:graphic>
          <a:graphicData uri="http://schemas.openxmlformats.org/drawingml/2006/table">
            <a:tbl>
              <a:tblPr/>
              <a:tblGrid>
                <a:gridCol w="398670"/>
                <a:gridCol w="442967"/>
                <a:gridCol w="3610182"/>
                <a:gridCol w="1245844"/>
                <a:gridCol w="1245844"/>
                <a:gridCol w="1245844"/>
                <a:gridCol w="1245844"/>
                <a:gridCol w="1245844"/>
                <a:gridCol w="1245844"/>
              </a:tblGrid>
              <a:tr h="661714">
                <a:tc gridSpan="3">
                  <a:txBody>
                    <a:bodyPr/>
                    <a:lstStyle/>
                    <a:p>
                      <a:pPr algn="ctr"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rowSpan="11">
                  <a:txBody>
                    <a:bodyPr/>
                    <a:lstStyle/>
                    <a:p>
                      <a:pPr algn="ctr" fontAlgn="t"/>
                      <a:r>
                        <a:rPr lang="en-US" sz="2000" b="0" i="0" u="none" strike="noStrike" dirty="0">
                          <a:latin typeface="Arial"/>
                        </a:rPr>
                        <a:t>8</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p>
                      <a:pPr algn="ctr" fontAlgn="t"/>
                      <a:r>
                        <a:rPr lang="en-US" sz="2000" b="0" i="0" u="none" strike="noStrike" dirty="0">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1" i="0" u="none" strike="noStrike">
                          <a:latin typeface="Arial"/>
                        </a:rPr>
                        <a:t> </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Others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a)</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Slaughter House</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b)</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Burial &amp; Burning Ground</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c)</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Community Hall</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d)</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Markets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e)</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Bus Stand</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f)</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Shops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g)</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Bus Shelter</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h)</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Foot path</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i)</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Rest House</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40618">
                <a:tc vMerge="1">
                  <a:txBody>
                    <a:bodyPr/>
                    <a:lstStyle/>
                    <a:p>
                      <a:pPr algn="ctr"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2000" b="0" i="0" u="none" strike="noStrike">
                          <a:latin typeface="Arial"/>
                        </a:rPr>
                        <a:t>j)</a:t>
                      </a: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2000" b="0" i="0" u="none" strike="noStrike" dirty="0">
                          <a:latin typeface="Arial"/>
                        </a:rPr>
                        <a:t>Others</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endParaRPr lang="en-US" sz="2000" b="0"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90521">
                <a:tc gridSpan="3">
                  <a:txBody>
                    <a:bodyPr/>
                    <a:lstStyle/>
                    <a:p>
                      <a:pPr algn="ctr" fontAlgn="t"/>
                      <a:r>
                        <a:rPr lang="en-US" sz="2000" b="1" i="0" u="none" strike="noStrike" dirty="0">
                          <a:latin typeface="Arial"/>
                        </a:rPr>
                        <a:t>Total Capital Expenditure- B (1 to 8)</a:t>
                      </a:r>
                    </a:p>
                  </a:txBody>
                  <a:tcPr marL="72000"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2000" b="1" i="0" u="none" strike="noStrike" dirty="0">
                        <a:latin typeface="Arial"/>
                      </a:endParaRPr>
                    </a:p>
                  </a:txBody>
                  <a:tcPr marL="9525" marR="9525" marT="9525"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2066" y="-49212"/>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
        <p:nvSpPr>
          <p:cNvPr id="6" name="Rectangle 5"/>
          <p:cNvSpPr/>
          <p:nvPr/>
        </p:nvSpPr>
        <p:spPr>
          <a:xfrm>
            <a:off x="10744200" y="57150"/>
            <a:ext cx="1428596"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102203" y="487682"/>
          <a:ext cx="11983114" cy="6338799"/>
        </p:xfrm>
        <a:graphic>
          <a:graphicData uri="http://schemas.openxmlformats.org/drawingml/2006/table">
            <a:tbl>
              <a:tblPr/>
              <a:tblGrid>
                <a:gridCol w="443409"/>
                <a:gridCol w="443409"/>
                <a:gridCol w="3613780"/>
                <a:gridCol w="1247086"/>
                <a:gridCol w="1247086"/>
                <a:gridCol w="1247086"/>
                <a:gridCol w="1247086"/>
                <a:gridCol w="1247086"/>
                <a:gridCol w="1247086"/>
              </a:tblGrid>
              <a:tr h="621610">
                <a:tc>
                  <a:txBody>
                    <a:bodyPr/>
                    <a:lstStyle/>
                    <a:p>
                      <a:pPr algn="ct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l"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ctr" fontAlgn="t"/>
                      <a:r>
                        <a:rPr lang="en-US" sz="1800" b="1" i="0" u="none" strike="noStrike" dirty="0">
                          <a:latin typeface="Arial" pitchFamily="34" charset="0"/>
                          <a:cs typeface="Arial" pitchFamily="34" charset="0"/>
                        </a:rPr>
                        <a:t>2019-20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2020-21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2021-22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2022-23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2023-24 (Actual)</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1" i="0" u="none" strike="noStrike" dirty="0">
                          <a:latin typeface="Arial" pitchFamily="34" charset="0"/>
                          <a:cs typeface="Arial" pitchFamily="34" charset="0"/>
                        </a:rPr>
                        <a:t>2024-25 (BE)</a:t>
                      </a:r>
                    </a:p>
                  </a:txBody>
                  <a:tcPr marL="108000" marR="6772" marT="7200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6866">
                <a:tc rowSpan="8">
                  <a:txBody>
                    <a:bodyPr/>
                    <a:lstStyle/>
                    <a:p>
                      <a:pPr algn="ctr" fontAlgn="t"/>
                      <a:r>
                        <a:rPr lang="en-US" sz="1800" b="1" i="0" u="none" strike="noStrike" dirty="0">
                          <a:latin typeface="Arial"/>
                        </a:rPr>
                        <a:t>C</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p>
                      <a:pPr algn="l"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DEBT SERVICING / LOAN REPAYMENT (including annuity recovered from devolution)</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c hMerge="1">
                  <a:txBody>
                    <a:bodyPr/>
                    <a:lstStyle/>
                    <a:p>
                      <a:endParaRPr lang="en-US"/>
                    </a:p>
                  </a:txBody>
                  <a:tcPr/>
                </a:tc>
                <a:tc hMerge="1">
                  <a:txBody>
                    <a:bodyPr/>
                    <a:lstStyle/>
                    <a:p>
                      <a:pPr algn="l"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dot"/>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1</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Water Supply- Govt. Loans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Water Supply- LIC Loans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3</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Sewerage - Govt. loans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4</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Sewerage - LIC loans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5</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IDSMT</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6</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HUDCO</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7</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 Loans (Specify)</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gridSpan="3">
                  <a:txBody>
                    <a:bodyPr/>
                    <a:lstStyle/>
                    <a:p>
                      <a:pPr algn="ctr" fontAlgn="t"/>
                      <a:r>
                        <a:rPr lang="en-US" sz="1800" b="1" i="0" u="none" strike="noStrike" dirty="0">
                          <a:latin typeface="Arial"/>
                        </a:rPr>
                        <a:t>Total Loan Repayment- C</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6866">
                <a:tc rowSpan="3">
                  <a:txBody>
                    <a:bodyPr/>
                    <a:lstStyle/>
                    <a:p>
                      <a:pPr algn="ctr" fontAlgn="t"/>
                      <a:r>
                        <a:rPr lang="en-US" sz="1800" b="1" i="0" u="none" strike="noStrike" dirty="0">
                          <a:latin typeface="Arial"/>
                        </a:rPr>
                        <a:t>D</a:t>
                      </a:r>
                    </a:p>
                    <a:p>
                      <a:pPr algn="l" fontAlgn="t"/>
                      <a:r>
                        <a:rPr lang="en-US" sz="1800" b="0" i="0" u="none" strike="noStrike" dirty="0">
                          <a:latin typeface="Arial"/>
                        </a:rPr>
                        <a:t> </a:t>
                      </a:r>
                    </a:p>
                    <a:p>
                      <a:pPr algn="l"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DEPOSITS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1</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Repayments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2</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Others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gridSpan="3">
                  <a:txBody>
                    <a:bodyPr/>
                    <a:lstStyle/>
                    <a:p>
                      <a:pPr algn="ctr" fontAlgn="t"/>
                      <a:r>
                        <a:rPr lang="en-US" sz="1800" b="1" i="0" u="none" strike="noStrike" dirty="0">
                          <a:latin typeface="Arial"/>
                        </a:rPr>
                        <a:t>Total Deposits- D</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76866">
                <a:tc rowSpan="3">
                  <a:txBody>
                    <a:bodyPr/>
                    <a:lstStyle/>
                    <a:p>
                      <a:pPr algn="ctr" fontAlgn="t"/>
                      <a:r>
                        <a:rPr lang="en-US" sz="1800" b="1" i="0" u="none" strike="noStrike" dirty="0">
                          <a:latin typeface="Arial"/>
                        </a:rPr>
                        <a:t>E</a:t>
                      </a:r>
                    </a:p>
                    <a:p>
                      <a:pPr algn="l" fontAlgn="t"/>
                      <a:r>
                        <a:rPr lang="en-US" sz="1800" b="0" i="0" u="none" strike="noStrike" dirty="0">
                          <a:latin typeface="Arial"/>
                        </a:rPr>
                        <a:t> </a:t>
                      </a:r>
                    </a:p>
                    <a:p>
                      <a:pPr algn="l" fontAlgn="t"/>
                      <a:r>
                        <a:rPr lang="en-US" sz="1800" b="1"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8">
                  <a:txBody>
                    <a:bodyPr/>
                    <a:lstStyle/>
                    <a:p>
                      <a:pPr algn="l" fontAlgn="t"/>
                      <a:r>
                        <a:rPr lang="en-US" sz="1800" b="1" i="0" u="none" strike="noStrike" dirty="0">
                          <a:latin typeface="Arial"/>
                        </a:rPr>
                        <a:t>ADVANCES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82107">
                <a:tc vMerge="1">
                  <a:txBody>
                    <a:bodyPr/>
                    <a:lstStyle/>
                    <a:p>
                      <a:pPr algn="l" fontAlgn="t"/>
                      <a:endParaRPr lang="en-US" sz="1800" b="0"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en-US" sz="1800" b="0" i="0" u="none" strike="noStrike">
                          <a:latin typeface="Arial"/>
                        </a:rPr>
                        <a:t>1</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t"/>
                      <a:r>
                        <a:rPr lang="en-US" sz="1800" b="0" i="0" u="none" strike="noStrike" dirty="0">
                          <a:latin typeface="Arial"/>
                        </a:rPr>
                        <a:t>Advances</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0"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82107">
                <a:tc vMerge="1">
                  <a:txBody>
                    <a:bodyPr/>
                    <a:lstStyle/>
                    <a:p>
                      <a:pPr algn="l"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en-US" sz="1800" b="1" i="0" u="none" strike="noStrike" dirty="0">
                          <a:latin typeface="Arial"/>
                        </a:rPr>
                        <a:t>Total Advances - E</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algn="r" fontAlgn="t"/>
                      <a:r>
                        <a:rPr lang="en-US" sz="1800" b="1"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dirty="0">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r>
                        <a:rPr lang="en-US" sz="1800" b="1" i="0" u="none" strike="noStrike">
                          <a:latin typeface="Arial"/>
                        </a:rPr>
                        <a:t> </a:t>
                      </a: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552">
                <a:tc gridSpan="3">
                  <a:txBody>
                    <a:bodyPr/>
                    <a:lstStyle/>
                    <a:p>
                      <a:pPr algn="ctr" fontAlgn="t"/>
                      <a:r>
                        <a:rPr lang="en-US" sz="2000" b="1" i="0" u="none" strike="noStrike" dirty="0">
                          <a:latin typeface="Arial"/>
                        </a:rPr>
                        <a:t>Grand Total Expenditure   (A to E)</a:t>
                      </a: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24246">
                <a:tc gridSpan="3">
                  <a:txBody>
                    <a:bodyPr/>
                    <a:lstStyle/>
                    <a:p>
                      <a:pPr algn="ctr" fontAlgn="t"/>
                      <a:r>
                        <a:rPr lang="en-US" sz="2000" b="1" i="0" u="none" strike="noStrike" dirty="0">
                          <a:solidFill>
                            <a:srgbClr val="00B0F0"/>
                          </a:solidFill>
                          <a:latin typeface="Arial"/>
                        </a:rPr>
                        <a:t>Closing Balance = Opening Balance+(Income – Expenditure)</a:t>
                      </a:r>
                      <a:br>
                        <a:rPr lang="en-US" sz="2000" b="1" i="0" u="none" strike="noStrike" dirty="0">
                          <a:solidFill>
                            <a:srgbClr val="00B0F0"/>
                          </a:solidFill>
                          <a:latin typeface="Arial"/>
                        </a:rPr>
                      </a:br>
                      <a:endParaRPr lang="en-US" sz="2000" b="1" i="0" u="none" strike="noStrike" dirty="0">
                        <a:solidFill>
                          <a:srgbClr val="00B0F0"/>
                        </a:solidFill>
                        <a:latin typeface="Arial"/>
                      </a:endParaRPr>
                    </a:p>
                  </a:txBody>
                  <a:tcPr marL="72000" marR="7347"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r" fontAlgn="t"/>
                      <a:endParaRPr lang="en-US" sz="1800" b="1" i="0" u="none" strike="noStrike">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t"/>
                      <a:endParaRPr lang="en-US" sz="1800" b="1" i="0" u="none" strike="noStrike" dirty="0">
                        <a:latin typeface="Arial"/>
                      </a:endParaRPr>
                    </a:p>
                  </a:txBody>
                  <a:tcPr marL="7347" marR="7347" marT="7347"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Title 1"/>
          <p:cNvSpPr txBox="1">
            <a:spLocks/>
          </p:cNvSpPr>
          <p:nvPr/>
        </p:nvSpPr>
        <p:spPr>
          <a:xfrm>
            <a:off x="2066" y="-49212"/>
            <a:ext cx="12086747" cy="677862"/>
          </a:xfrm>
          <a:prstGeom prst="rect">
            <a:avLst/>
          </a:prstGeom>
        </p:spPr>
        <p:txBody>
          <a:bodyPr vert="horz" lIns="91440" tIns="45720" rIns="91440" bIns="45720" rtlCol="0" anchor="t">
            <a:normAutofit fontScale="90000" lnSpcReduction="10000"/>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4400" b="1" i="1" u="none" strike="noStrike" kern="1200" cap="none" spc="0" normalizeH="0" baseline="0" noProof="0" dirty="0" err="1"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Contd</a:t>
            </a:r>
            <a:r>
              <a:rPr kumimoji="0" lang="en-US" sz="4400" b="1" i="1"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rPr>
              <a:t>…</a:t>
            </a:r>
            <a:endParaRPr kumimoji="0" lang="en-US" sz="4400" b="1" i="1"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Arial" pitchFamily="34" charset="0"/>
              <a:ea typeface="+mj-ea"/>
              <a:cs typeface="Arial" pitchFamily="34" charset="0"/>
            </a:endParaRPr>
          </a:p>
        </p:txBody>
      </p:sp>
      <p:sp>
        <p:nvSpPr>
          <p:cNvPr id="6" name="Rectangle 5"/>
          <p:cNvSpPr/>
          <p:nvPr/>
        </p:nvSpPr>
        <p:spPr>
          <a:xfrm>
            <a:off x="10744200" y="57150"/>
            <a:ext cx="1428596" cy="369332"/>
          </a:xfrm>
          <a:prstGeom prst="rect">
            <a:avLst/>
          </a:prstGeom>
        </p:spPr>
        <p:txBody>
          <a:bodyPr wrap="none">
            <a:spAutoFit/>
          </a:bodyPr>
          <a:lstStyle/>
          <a:p>
            <a:r>
              <a:rPr lang="en-US" dirty="0" smtClean="0">
                <a:latin typeface="Arial" pitchFamily="34" charset="0"/>
                <a:cs typeface="Arial" pitchFamily="34" charset="0"/>
              </a:rPr>
              <a:t>(Rs. In </a:t>
            </a:r>
            <a:r>
              <a:rPr lang="en-US" dirty="0" err="1" smtClean="0">
                <a:latin typeface="Arial" pitchFamily="34" charset="0"/>
                <a:cs typeface="Arial" pitchFamily="34" charset="0"/>
              </a:rPr>
              <a:t>lakh</a:t>
            </a:r>
            <a:r>
              <a:rPr lang="en-US" dirty="0" smtClean="0">
                <a:latin typeface="Arial" pitchFamily="34" charset="0"/>
                <a:cs typeface="Arial" pitchFamily="34" charset="0"/>
              </a:rPr>
              <a:t>)</a:t>
            </a:r>
            <a:endParaRPr lang="en-US" dirty="0"/>
          </a:p>
        </p:txBody>
      </p:sp>
    </p:spTree>
  </p:cSld>
  <p:clrMapOvr>
    <a:masterClrMapping/>
  </p:clrMapOvr>
  <p:transition>
    <p:wipe dir="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770" y="77638"/>
            <a:ext cx="11973464" cy="845388"/>
          </a:xfrm>
        </p:spPr>
        <p:txBody>
          <a:bodyPr anchor="t"/>
          <a:lstStyle/>
          <a:p>
            <a:r>
              <a:rPr lang="en-US" sz="4800" b="1" dirty="0" smtClean="0">
                <a:solidFill>
                  <a:srgbClr val="0070C0"/>
                </a:solidFill>
                <a:effectLst>
                  <a:outerShdw blurRad="38100" dist="38100" dir="2700000" algn="tl">
                    <a:srgbClr val="000000">
                      <a:alpha val="43137"/>
                    </a:srgbClr>
                  </a:outerShdw>
                </a:effectLst>
                <a:latin typeface="Georgia" pitchFamily="18" charset="0"/>
              </a:rPr>
              <a:t>Points to be taken care of</a:t>
            </a:r>
            <a:endParaRPr lang="en-US" b="1" dirty="0">
              <a:solidFill>
                <a:srgbClr val="0070C0"/>
              </a:solidFill>
              <a:effectLst>
                <a:outerShdw blurRad="38100" dist="38100" dir="2700000" algn="tl">
                  <a:srgbClr val="000000">
                    <a:alpha val="43137"/>
                  </a:srgbClr>
                </a:outerShdw>
              </a:effectLst>
              <a:latin typeface="Georgia" pitchFamily="18" charset="0"/>
            </a:endParaRPr>
          </a:p>
        </p:txBody>
      </p:sp>
      <p:sp>
        <p:nvSpPr>
          <p:cNvPr id="3" name="Content Placeholder 2"/>
          <p:cNvSpPr>
            <a:spLocks noGrp="1"/>
          </p:cNvSpPr>
          <p:nvPr>
            <p:ph idx="1"/>
          </p:nvPr>
        </p:nvSpPr>
        <p:spPr>
          <a:xfrm>
            <a:off x="198407" y="879894"/>
            <a:ext cx="11818189" cy="5857336"/>
          </a:xfrm>
        </p:spPr>
        <p:txBody>
          <a:bodyPr>
            <a:normAutofit fontScale="92500" lnSpcReduction="20000"/>
          </a:bodyPr>
          <a:lstStyle/>
          <a:p>
            <a:pPr algn="just">
              <a:buFont typeface="Wingdings" pitchFamily="2" charset="2"/>
              <a:buChar char="v"/>
            </a:pPr>
            <a:r>
              <a:rPr lang="en-US" dirty="0" smtClean="0">
                <a:latin typeface="Georgia" pitchFamily="18" charset="0"/>
              </a:rPr>
              <a:t> Proper care must be taken in putting the population figure (as per Census, 2011);</a:t>
            </a:r>
          </a:p>
          <a:p>
            <a:pPr algn="just">
              <a:buFont typeface="Wingdings" pitchFamily="2" charset="2"/>
              <a:buChar char="v"/>
            </a:pPr>
            <a:r>
              <a:rPr lang="en-US" dirty="0" smtClean="0">
                <a:latin typeface="Georgia" pitchFamily="18" charset="0"/>
              </a:rPr>
              <a:t> Amounts must be reflected in proper units (Projections in Rs. in </a:t>
            </a:r>
            <a:r>
              <a:rPr lang="en-US" dirty="0" err="1" smtClean="0">
                <a:latin typeface="Georgia" pitchFamily="18" charset="0"/>
              </a:rPr>
              <a:t>Lakh</a:t>
            </a:r>
            <a:r>
              <a:rPr lang="en-US" dirty="0" smtClean="0">
                <a:latin typeface="Georgia" pitchFamily="18" charset="0"/>
              </a:rPr>
              <a:t>);</a:t>
            </a:r>
          </a:p>
          <a:p>
            <a:pPr algn="just">
              <a:buFont typeface="Wingdings" pitchFamily="2" charset="2"/>
              <a:buChar char="v"/>
            </a:pPr>
            <a:r>
              <a:rPr lang="en-US" dirty="0" smtClean="0">
                <a:latin typeface="Georgia" pitchFamily="18" charset="0"/>
              </a:rPr>
              <a:t> All ULBs must take proper care while scrutinizing and compiling the data regarding units in which the amounts are reported.</a:t>
            </a:r>
          </a:p>
          <a:p>
            <a:pPr algn="just">
              <a:buFont typeface="Wingdings" pitchFamily="2" charset="2"/>
              <a:buChar char="v"/>
            </a:pPr>
            <a:r>
              <a:rPr lang="en-US" dirty="0" smtClean="0">
                <a:latin typeface="Georgia" pitchFamily="18" charset="0"/>
              </a:rPr>
              <a:t> All ULBs must prioritize the demands for the next five years with proper justifications. </a:t>
            </a:r>
          </a:p>
          <a:p>
            <a:pPr algn="just">
              <a:buFont typeface="Wingdings" pitchFamily="2" charset="2"/>
              <a:buChar char="v"/>
            </a:pPr>
            <a:r>
              <a:rPr lang="en-US" dirty="0" smtClean="0">
                <a:latin typeface="Georgia" pitchFamily="18" charset="0"/>
              </a:rPr>
              <a:t> </a:t>
            </a:r>
            <a:r>
              <a:rPr lang="en-US" b="1" i="1" dirty="0" smtClean="0">
                <a:latin typeface="Georgia" pitchFamily="18" charset="0"/>
              </a:rPr>
              <a:t>The required information must be submitted within the stipulated time (15/09/2024)</a:t>
            </a:r>
            <a:r>
              <a:rPr lang="en-US" dirty="0" smtClean="0">
                <a:latin typeface="Georgia" pitchFamily="18" charset="0"/>
              </a:rPr>
              <a:t>.</a:t>
            </a:r>
          </a:p>
          <a:p>
            <a:pPr algn="just">
              <a:buFont typeface="Wingdings" pitchFamily="2" charset="2"/>
              <a:buChar char="v"/>
            </a:pPr>
            <a:r>
              <a:rPr lang="en-US" dirty="0" smtClean="0">
                <a:latin typeface="Georgia" pitchFamily="18" charset="0"/>
              </a:rPr>
              <a:t> As the Commission is going to visit the ULBs shortly, a Memorandum may be kept prepared for submission to the Commission.  </a:t>
            </a:r>
            <a:endParaRPr lang="en-US" dirty="0">
              <a:latin typeface="Georgia" pitchFamily="18" charset="0"/>
            </a:endParaRPr>
          </a:p>
        </p:txBody>
      </p:sp>
    </p:spTree>
  </p:cSld>
  <p:clrMapOvr>
    <a:masterClrMapping/>
  </p:clrMapOvr>
  <p:transition>
    <p:wipe dir="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866" y="20638"/>
            <a:ext cx="12088334" cy="627062"/>
          </a:xfrm>
        </p:spPr>
        <p:txBody>
          <a:bodyPr anchor="t">
            <a:noAutofit/>
          </a:bodyPr>
          <a:lstStyle/>
          <a:p>
            <a:r>
              <a:rPr lang="en-IN" sz="3600" b="1" dirty="0" smtClean="0">
                <a:effectLst>
                  <a:outerShdw blurRad="38100" dist="38100" dir="2700000" algn="tl">
                    <a:srgbClr val="000000">
                      <a:alpha val="43137"/>
                    </a:srgbClr>
                  </a:outerShdw>
                </a:effectLst>
                <a:latin typeface="Book Antiqua" pitchFamily="18" charset="0"/>
                <a:cs typeface="Arial" pitchFamily="34" charset="0"/>
              </a:rPr>
              <a:t>Schematic Diagram for submission of Questionnaire</a:t>
            </a:r>
            <a:endParaRPr lang="en-US" sz="3600" b="1" dirty="0">
              <a:effectLst>
                <a:outerShdw blurRad="38100" dist="38100" dir="2700000" algn="tl">
                  <a:srgbClr val="000000">
                    <a:alpha val="43137"/>
                  </a:srgbClr>
                </a:outerShdw>
              </a:effectLst>
              <a:latin typeface="Book Antiqua" pitchFamily="18" charset="0"/>
              <a:cs typeface="Arial" pitchFamily="34" charset="0"/>
            </a:endParaRPr>
          </a:p>
        </p:txBody>
      </p:sp>
      <p:sp>
        <p:nvSpPr>
          <p:cNvPr id="4" name="Rounded Rectangle 3"/>
          <p:cNvSpPr/>
          <p:nvPr/>
        </p:nvSpPr>
        <p:spPr>
          <a:xfrm>
            <a:off x="2322286" y="5740398"/>
            <a:ext cx="7808685" cy="1052287"/>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N" sz="2800" b="1" dirty="0" smtClean="0">
                <a:solidFill>
                  <a:schemeClr val="bg2">
                    <a:lumMod val="75000"/>
                  </a:schemeClr>
                </a:solidFill>
                <a:effectLst>
                  <a:outerShdw blurRad="38100" dist="38100" dir="2700000" algn="tl">
                    <a:srgbClr val="000000">
                      <a:alpha val="43137"/>
                    </a:srgbClr>
                  </a:outerShdw>
                </a:effectLst>
                <a:latin typeface="Georgia" pitchFamily="18" charset="0"/>
              </a:rPr>
              <a:t>7</a:t>
            </a:r>
            <a:r>
              <a:rPr lang="en-IN" sz="2800" b="1" baseline="30000" dirty="0" smtClean="0">
                <a:solidFill>
                  <a:schemeClr val="bg2">
                    <a:lumMod val="75000"/>
                  </a:schemeClr>
                </a:solidFill>
                <a:effectLst>
                  <a:outerShdw blurRad="38100" dist="38100" dir="2700000" algn="tl">
                    <a:srgbClr val="000000">
                      <a:alpha val="43137"/>
                    </a:srgbClr>
                  </a:outerShdw>
                </a:effectLst>
                <a:latin typeface="Georgia" pitchFamily="18" charset="0"/>
              </a:rPr>
              <a:t>th</a:t>
            </a:r>
            <a:r>
              <a:rPr lang="en-IN" sz="2800" b="1" dirty="0" smtClean="0">
                <a:solidFill>
                  <a:schemeClr val="bg2">
                    <a:lumMod val="75000"/>
                  </a:schemeClr>
                </a:solidFill>
                <a:effectLst>
                  <a:outerShdw blurRad="38100" dist="38100" dir="2700000" algn="tl">
                    <a:srgbClr val="000000">
                      <a:alpha val="43137"/>
                    </a:srgbClr>
                  </a:outerShdw>
                </a:effectLst>
                <a:latin typeface="Georgia" pitchFamily="18" charset="0"/>
              </a:rPr>
              <a:t> Assam State Finance Commission-</a:t>
            </a:r>
          </a:p>
          <a:p>
            <a:pPr algn="ctr"/>
            <a:r>
              <a:rPr lang="en-IN" sz="2800" b="1" dirty="0" smtClean="0">
                <a:solidFill>
                  <a:schemeClr val="bg2">
                    <a:lumMod val="75000"/>
                  </a:schemeClr>
                </a:solidFill>
                <a:effectLst>
                  <a:outerShdw blurRad="38100" dist="38100" dir="2700000" algn="tl">
                    <a:srgbClr val="000000">
                      <a:alpha val="43137"/>
                    </a:srgbClr>
                  </a:outerShdw>
                </a:effectLst>
                <a:latin typeface="Georgia" pitchFamily="18" charset="0"/>
              </a:rPr>
              <a:t>Finance (EA) Department</a:t>
            </a:r>
            <a:endParaRPr lang="en-US" sz="2800" b="1" dirty="0">
              <a:solidFill>
                <a:schemeClr val="bg2">
                  <a:lumMod val="75000"/>
                </a:schemeClr>
              </a:solidFill>
              <a:effectLst>
                <a:outerShdw blurRad="38100" dist="38100" dir="2700000" algn="tl">
                  <a:srgbClr val="000000">
                    <a:alpha val="43137"/>
                  </a:srgbClr>
                </a:outerShdw>
              </a:effectLst>
              <a:latin typeface="Georgia" pitchFamily="18" charset="0"/>
            </a:endParaRPr>
          </a:p>
        </p:txBody>
      </p:sp>
      <p:sp>
        <p:nvSpPr>
          <p:cNvPr id="5" name="Rounded Rectangle 4"/>
          <p:cNvSpPr/>
          <p:nvPr/>
        </p:nvSpPr>
        <p:spPr>
          <a:xfrm>
            <a:off x="3951287" y="609600"/>
            <a:ext cx="4572000" cy="990600"/>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N" sz="2800" b="1" dirty="0" smtClean="0">
                <a:solidFill>
                  <a:schemeClr val="bg2">
                    <a:lumMod val="75000"/>
                  </a:schemeClr>
                </a:solidFill>
                <a:effectLst>
                  <a:outerShdw blurRad="38100" dist="38100" dir="2700000" algn="tl">
                    <a:srgbClr val="000000">
                      <a:alpha val="43137"/>
                    </a:srgbClr>
                  </a:outerShdw>
                </a:effectLst>
                <a:latin typeface="Georgia" pitchFamily="18" charset="0"/>
              </a:rPr>
              <a:t>Municipal Boards/Corporations</a:t>
            </a:r>
            <a:endParaRPr lang="en-US" sz="2800" b="1" dirty="0">
              <a:solidFill>
                <a:schemeClr val="bg2">
                  <a:lumMod val="75000"/>
                </a:schemeClr>
              </a:solidFill>
              <a:effectLst>
                <a:outerShdw blurRad="38100" dist="38100" dir="2700000" algn="tl">
                  <a:srgbClr val="000000">
                    <a:alpha val="43137"/>
                  </a:srgbClr>
                </a:outerShdw>
              </a:effectLst>
              <a:latin typeface="Georgia" pitchFamily="18" charset="0"/>
            </a:endParaRPr>
          </a:p>
        </p:txBody>
      </p:sp>
      <p:sp>
        <p:nvSpPr>
          <p:cNvPr id="6" name="Down Arrow 5"/>
          <p:cNvSpPr/>
          <p:nvPr/>
        </p:nvSpPr>
        <p:spPr>
          <a:xfrm>
            <a:off x="5856286" y="1600199"/>
            <a:ext cx="326799" cy="460829"/>
          </a:xfrm>
          <a:prstGeom prst="downArrow">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9" name="Rounded Rectangle 8"/>
          <p:cNvSpPr/>
          <p:nvPr/>
        </p:nvSpPr>
        <p:spPr>
          <a:xfrm>
            <a:off x="3417887" y="2057400"/>
            <a:ext cx="5638800" cy="1295400"/>
          </a:xfrm>
          <a:prstGeom prst="roundRect">
            <a:avLst/>
          </a:prstGeom>
        </p:spPr>
        <p:style>
          <a:lnRef idx="1">
            <a:schemeClr val="accent2"/>
          </a:lnRef>
          <a:fillRef idx="3">
            <a:schemeClr val="accent2"/>
          </a:fillRef>
          <a:effectRef idx="2">
            <a:schemeClr val="accent2"/>
          </a:effectRef>
          <a:fontRef idx="minor">
            <a:schemeClr val="lt1"/>
          </a:fontRef>
        </p:style>
        <p:txBody>
          <a:bodyPr rtlCol="0" anchor="ctr"/>
          <a:lstStyle/>
          <a:p>
            <a:pPr algn="ctr"/>
            <a:r>
              <a:rPr lang="en-IN" sz="2800" b="1" dirty="0" smtClean="0">
                <a:solidFill>
                  <a:schemeClr val="bg2">
                    <a:lumMod val="75000"/>
                  </a:schemeClr>
                </a:solidFill>
                <a:effectLst>
                  <a:outerShdw blurRad="38100" dist="38100" dir="2700000" algn="tl">
                    <a:srgbClr val="000000">
                      <a:alpha val="43137"/>
                    </a:srgbClr>
                  </a:outerShdw>
                </a:effectLst>
                <a:latin typeface="Georgia" pitchFamily="18" charset="0"/>
              </a:rPr>
              <a:t>Directorate of Municipal Administration</a:t>
            </a:r>
          </a:p>
          <a:p>
            <a:pPr algn="ctr"/>
            <a:r>
              <a:rPr lang="en-IN" sz="2800" b="1" i="1" dirty="0" smtClean="0">
                <a:solidFill>
                  <a:schemeClr val="bg2">
                    <a:lumMod val="75000"/>
                  </a:schemeClr>
                </a:solidFill>
                <a:effectLst>
                  <a:outerShdw blurRad="38100" dist="38100" dir="2700000" algn="tl">
                    <a:srgbClr val="000000">
                      <a:alpha val="43137"/>
                    </a:srgbClr>
                  </a:outerShdw>
                </a:effectLst>
                <a:latin typeface="Georgia" pitchFamily="18" charset="0"/>
              </a:rPr>
              <a:t>(consolidate &amp; submit)</a:t>
            </a:r>
            <a:endParaRPr lang="en-US" sz="2800" b="1" i="1" dirty="0">
              <a:solidFill>
                <a:schemeClr val="bg2">
                  <a:lumMod val="75000"/>
                </a:schemeClr>
              </a:solidFill>
              <a:effectLst>
                <a:outerShdw blurRad="38100" dist="38100" dir="2700000" algn="tl">
                  <a:srgbClr val="000000">
                    <a:alpha val="43137"/>
                  </a:srgbClr>
                </a:outerShdw>
              </a:effectLst>
              <a:latin typeface="Georgia" pitchFamily="18" charset="0"/>
            </a:endParaRPr>
          </a:p>
        </p:txBody>
      </p:sp>
      <p:sp>
        <p:nvSpPr>
          <p:cNvPr id="12" name="Rounded Rectangle 11"/>
          <p:cNvSpPr/>
          <p:nvPr/>
        </p:nvSpPr>
        <p:spPr>
          <a:xfrm>
            <a:off x="2946400" y="3817258"/>
            <a:ext cx="6676571" cy="1393372"/>
          </a:xfrm>
          <a:prstGeom prst="round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IN" sz="3200" b="1" dirty="0" smtClean="0">
                <a:solidFill>
                  <a:schemeClr val="bg2">
                    <a:lumMod val="75000"/>
                  </a:schemeClr>
                </a:solidFill>
                <a:effectLst>
                  <a:outerShdw blurRad="38100" dist="38100" dir="2700000" algn="tl">
                    <a:srgbClr val="000000">
                      <a:alpha val="43137"/>
                    </a:srgbClr>
                  </a:outerShdw>
                </a:effectLst>
                <a:latin typeface="Georgia" pitchFamily="18" charset="0"/>
              </a:rPr>
              <a:t>Department of Housing &amp; Urban Affairs</a:t>
            </a:r>
          </a:p>
          <a:p>
            <a:pPr algn="ctr"/>
            <a:r>
              <a:rPr lang="en-IN" sz="3200" b="1" i="1" dirty="0" smtClean="0">
                <a:solidFill>
                  <a:schemeClr val="bg2">
                    <a:lumMod val="75000"/>
                  </a:schemeClr>
                </a:solidFill>
                <a:effectLst>
                  <a:outerShdw blurRad="38100" dist="38100" dir="2700000" algn="tl">
                    <a:srgbClr val="000000">
                      <a:alpha val="43137"/>
                    </a:srgbClr>
                  </a:outerShdw>
                </a:effectLst>
                <a:latin typeface="Georgia" pitchFamily="18" charset="0"/>
              </a:rPr>
              <a:t>(consolidate &amp; submit)</a:t>
            </a:r>
            <a:endParaRPr lang="en-US" sz="3200" b="1" dirty="0">
              <a:solidFill>
                <a:schemeClr val="bg2">
                  <a:lumMod val="75000"/>
                </a:schemeClr>
              </a:solidFill>
              <a:effectLst>
                <a:outerShdw blurRad="38100" dist="38100" dir="2700000" algn="tl">
                  <a:srgbClr val="000000">
                    <a:alpha val="43137"/>
                  </a:srgbClr>
                </a:outerShdw>
              </a:effectLst>
              <a:latin typeface="Georgia" pitchFamily="18" charset="0"/>
            </a:endParaRPr>
          </a:p>
        </p:txBody>
      </p:sp>
      <p:sp>
        <p:nvSpPr>
          <p:cNvPr id="13" name="Down Arrow 12"/>
          <p:cNvSpPr/>
          <p:nvPr/>
        </p:nvSpPr>
        <p:spPr>
          <a:xfrm>
            <a:off x="5856287" y="3352800"/>
            <a:ext cx="341313" cy="493486"/>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
        <p:nvSpPr>
          <p:cNvPr id="14" name="Down Arrow 13"/>
          <p:cNvSpPr/>
          <p:nvPr/>
        </p:nvSpPr>
        <p:spPr>
          <a:xfrm>
            <a:off x="5924552" y="5210629"/>
            <a:ext cx="345620" cy="522514"/>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en-US"/>
          </a:p>
        </p:txBody>
      </p:sp>
    </p:spTree>
  </p:cSld>
  <p:clrMapOvr>
    <a:masterClrMapping/>
  </p:clrMapOvr>
  <p:transition>
    <p:wipe dir="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77" y="37160"/>
            <a:ext cx="11963754" cy="1134692"/>
          </a:xfrm>
        </p:spPr>
        <p:txBody>
          <a:bodyPr>
            <a:normAutofit fontScale="90000"/>
          </a:bodyPr>
          <a:lstStyle/>
          <a:p>
            <a:r>
              <a:rPr lang="en-US" sz="4000" b="1" dirty="0" smtClean="0">
                <a:solidFill>
                  <a:srgbClr val="002060"/>
                </a:solidFill>
                <a:latin typeface="Georgia" pitchFamily="18" charset="0"/>
              </a:rPr>
              <a:t>Contact details for any information / queries related to 7</a:t>
            </a:r>
            <a:r>
              <a:rPr lang="en-US" sz="4000" b="1" baseline="30000" dirty="0" smtClean="0">
                <a:solidFill>
                  <a:srgbClr val="002060"/>
                </a:solidFill>
                <a:latin typeface="Georgia" pitchFamily="18" charset="0"/>
              </a:rPr>
              <a:t>th</a:t>
            </a:r>
            <a:r>
              <a:rPr lang="en-US" sz="4000" b="1" dirty="0" smtClean="0">
                <a:solidFill>
                  <a:srgbClr val="002060"/>
                </a:solidFill>
                <a:latin typeface="Georgia" pitchFamily="18" charset="0"/>
              </a:rPr>
              <a:t> ASFC</a:t>
            </a:r>
            <a:endParaRPr lang="en-US" b="1" dirty="0">
              <a:solidFill>
                <a:srgbClr val="002060"/>
              </a:solidFill>
              <a:latin typeface="Georgia" pitchFamily="18" charset="0"/>
            </a:endParaRPr>
          </a:p>
        </p:txBody>
      </p:sp>
      <p:sp>
        <p:nvSpPr>
          <p:cNvPr id="3" name="Content Placeholder 2"/>
          <p:cNvSpPr>
            <a:spLocks noGrp="1"/>
          </p:cNvSpPr>
          <p:nvPr>
            <p:ph idx="1"/>
          </p:nvPr>
        </p:nvSpPr>
        <p:spPr>
          <a:xfrm>
            <a:off x="1625600" y="6070600"/>
            <a:ext cx="9753600" cy="685800"/>
          </a:xfrm>
        </p:spPr>
        <p:txBody>
          <a:bodyPr>
            <a:normAutofit/>
          </a:bodyPr>
          <a:lstStyle/>
          <a:p>
            <a:pPr marL="514350" indent="-514350">
              <a:buNone/>
            </a:pPr>
            <a:r>
              <a:rPr lang="en-US" sz="2600" b="1" i="1" dirty="0" smtClean="0">
                <a:effectLst>
                  <a:outerShdw blurRad="38100" dist="38100" dir="2700000" algn="tl">
                    <a:srgbClr val="000000">
                      <a:alpha val="43137"/>
                    </a:srgbClr>
                  </a:outerShdw>
                </a:effectLst>
                <a:latin typeface="Georgia" pitchFamily="18" charset="0"/>
              </a:rPr>
              <a:t>Official Email id- </a:t>
            </a:r>
            <a:r>
              <a:rPr lang="en-US" sz="2600" b="1" i="1" dirty="0" smtClean="0">
                <a:effectLst>
                  <a:outerShdw blurRad="38100" dist="38100" dir="2700000" algn="tl">
                    <a:srgbClr val="000000">
                      <a:alpha val="43137"/>
                    </a:srgbClr>
                  </a:outerShdw>
                </a:effectLst>
                <a:latin typeface="Georgia" pitchFamily="18" charset="0"/>
                <a:hlinkClick r:id="rId2"/>
              </a:rPr>
              <a:t>sfcassam@hotmail.com</a:t>
            </a:r>
            <a:r>
              <a:rPr lang="en-US" sz="2600" b="1" i="1" dirty="0" smtClean="0">
                <a:effectLst>
                  <a:outerShdw blurRad="38100" dist="38100" dir="2700000" algn="tl">
                    <a:srgbClr val="000000">
                      <a:alpha val="43137"/>
                    </a:srgbClr>
                  </a:outerShdw>
                </a:effectLst>
                <a:latin typeface="Georgia" pitchFamily="18" charset="0"/>
              </a:rPr>
              <a:t>  </a:t>
            </a:r>
            <a:endParaRPr lang="en-US" sz="2600" b="1" i="1" dirty="0">
              <a:effectLst>
                <a:outerShdw blurRad="38100" dist="38100" dir="2700000" algn="tl">
                  <a:srgbClr val="000000">
                    <a:alpha val="43137"/>
                  </a:srgbClr>
                </a:outerShdw>
              </a:effectLst>
              <a:latin typeface="Georgia" pitchFamily="18" charset="0"/>
            </a:endParaRPr>
          </a:p>
        </p:txBody>
      </p:sp>
      <p:graphicFrame>
        <p:nvGraphicFramePr>
          <p:cNvPr id="4" name="Table 3"/>
          <p:cNvGraphicFramePr>
            <a:graphicFrameLocks noGrp="1"/>
          </p:cNvGraphicFramePr>
          <p:nvPr/>
        </p:nvGraphicFramePr>
        <p:xfrm>
          <a:off x="1139826" y="1370085"/>
          <a:ext cx="10337800" cy="4291920"/>
        </p:xfrm>
        <a:graphic>
          <a:graphicData uri="http://schemas.openxmlformats.org/drawingml/2006/table">
            <a:tbl>
              <a:tblPr>
                <a:tableStyleId>{22838BEF-8BB2-4498-84A7-C5851F593DF1}</a:tableStyleId>
              </a:tblPr>
              <a:tblGrid>
                <a:gridCol w="8194674"/>
                <a:gridCol w="2143126"/>
              </a:tblGrid>
              <a:tr h="366652">
                <a:tc>
                  <a:txBody>
                    <a:bodyPr/>
                    <a:lstStyle/>
                    <a:p>
                      <a:pPr algn="ctr" fontAlgn="t"/>
                      <a:r>
                        <a:rPr lang="en-US" sz="2200" b="1" u="none" strike="noStrike" dirty="0">
                          <a:latin typeface="Georgia" pitchFamily="18" charset="0"/>
                        </a:rPr>
                        <a:t>Name of Official &amp; Designation</a:t>
                      </a:r>
                      <a:endParaRPr lang="en-US" sz="2200" b="1" i="0" u="none" strike="noStrike" dirty="0">
                        <a:solidFill>
                          <a:srgbClr val="000000"/>
                        </a:solidFill>
                        <a:latin typeface="Georgia" pitchFamily="18" charset="0"/>
                      </a:endParaRPr>
                    </a:p>
                  </a:txBody>
                  <a:tcPr marL="9525" marR="9525" marT="72000" marB="0"/>
                </a:tc>
                <a:tc>
                  <a:txBody>
                    <a:bodyPr/>
                    <a:lstStyle/>
                    <a:p>
                      <a:pPr algn="ctr" fontAlgn="t"/>
                      <a:r>
                        <a:rPr lang="en-US" sz="2200" b="1" u="none" strike="noStrike" dirty="0">
                          <a:latin typeface="Georgia" pitchFamily="18" charset="0"/>
                        </a:rPr>
                        <a:t>Contact No.</a:t>
                      </a:r>
                      <a:endParaRPr lang="en-US" sz="2200" b="1" i="0" u="none" strike="noStrike" dirty="0">
                        <a:solidFill>
                          <a:srgbClr val="000000"/>
                        </a:solidFill>
                        <a:latin typeface="Georgia" pitchFamily="18" charset="0"/>
                      </a:endParaRPr>
                    </a:p>
                  </a:txBody>
                  <a:tcPr marL="9525" marR="9525" marT="72000" marB="0"/>
                </a:tc>
              </a:tr>
              <a:tr h="584835">
                <a:tc>
                  <a:txBody>
                    <a:bodyPr/>
                    <a:lstStyle/>
                    <a:p>
                      <a:pPr algn="l" fontAlgn="t"/>
                      <a:r>
                        <a:rPr lang="en-US" sz="2200" b="0" i="0" u="none" strike="noStrike" dirty="0" err="1" smtClean="0">
                          <a:solidFill>
                            <a:srgbClr val="000000"/>
                          </a:solidFill>
                          <a:latin typeface="Book Antiqua" pitchFamily="18" charset="0"/>
                        </a:rPr>
                        <a:t>Shri</a:t>
                      </a:r>
                      <a:r>
                        <a:rPr lang="en-US" sz="2200" b="0" i="0" u="none" strike="noStrike" dirty="0" smtClean="0">
                          <a:solidFill>
                            <a:srgbClr val="000000"/>
                          </a:solidFill>
                          <a:latin typeface="Book Antiqua" pitchFamily="18" charset="0"/>
                        </a:rPr>
                        <a:t> </a:t>
                      </a:r>
                      <a:r>
                        <a:rPr lang="en-US" sz="2200" b="0" i="0" u="none" strike="noStrike" dirty="0" err="1" smtClean="0">
                          <a:solidFill>
                            <a:srgbClr val="000000"/>
                          </a:solidFill>
                          <a:latin typeface="Book Antiqua" pitchFamily="18" charset="0"/>
                        </a:rPr>
                        <a:t>Prasanta</a:t>
                      </a:r>
                      <a:r>
                        <a:rPr lang="en-US" sz="2200" b="0" i="0" u="none" strike="noStrike" dirty="0" smtClean="0">
                          <a:solidFill>
                            <a:srgbClr val="000000"/>
                          </a:solidFill>
                          <a:latin typeface="Book Antiqua" pitchFamily="18" charset="0"/>
                        </a:rPr>
                        <a:t> </a:t>
                      </a:r>
                      <a:r>
                        <a:rPr lang="en-US" sz="2200" b="0" i="0" u="none" strike="noStrike" dirty="0" err="1" smtClean="0">
                          <a:solidFill>
                            <a:srgbClr val="000000"/>
                          </a:solidFill>
                          <a:latin typeface="Book Antiqua" pitchFamily="18" charset="0"/>
                        </a:rPr>
                        <a:t>Phukan</a:t>
                      </a:r>
                      <a:r>
                        <a:rPr lang="en-US" sz="2200" b="0" i="0" u="none" strike="noStrike" dirty="0" smtClean="0">
                          <a:solidFill>
                            <a:srgbClr val="000000"/>
                          </a:solidFill>
                          <a:latin typeface="Book Antiqua" pitchFamily="18" charset="0"/>
                        </a:rPr>
                        <a:t>,</a:t>
                      </a:r>
                      <a:r>
                        <a:rPr lang="en-US" sz="2200" b="0" i="0" u="none" strike="noStrike" baseline="0" dirty="0" smtClean="0">
                          <a:solidFill>
                            <a:srgbClr val="000000"/>
                          </a:solidFill>
                          <a:latin typeface="Book Antiqua" pitchFamily="18" charset="0"/>
                        </a:rPr>
                        <a:t> </a:t>
                      </a:r>
                    </a:p>
                    <a:p>
                      <a:pPr algn="l" fontAlgn="t"/>
                      <a:r>
                        <a:rPr lang="en-US" sz="2200" u="none" strike="noStrike" dirty="0" smtClean="0">
                          <a:latin typeface="Book Antiqua" pitchFamily="18" charset="0"/>
                        </a:rPr>
                        <a:t>Joint Director,</a:t>
                      </a:r>
                      <a:r>
                        <a:rPr lang="en-US" sz="2200" u="none" strike="noStrike" baseline="0" dirty="0" smtClean="0">
                          <a:latin typeface="Book Antiqua" pitchFamily="18" charset="0"/>
                        </a:rPr>
                        <a:t> </a:t>
                      </a:r>
                      <a:r>
                        <a:rPr lang="en-US" sz="2200" u="none" strike="noStrike" dirty="0" smtClean="0">
                          <a:latin typeface="Book Antiqua" pitchFamily="18" charset="0"/>
                        </a:rPr>
                        <a:t>Finance (Economic Affairs) Department</a:t>
                      </a:r>
                      <a:endParaRPr lang="en-US" sz="2200" b="0" i="0" u="none" strike="noStrike" dirty="0">
                        <a:solidFill>
                          <a:srgbClr val="000000"/>
                        </a:solidFill>
                        <a:latin typeface="Book Antiqua" pitchFamily="18" charset="0"/>
                      </a:endParaRPr>
                    </a:p>
                  </a:txBody>
                  <a:tcPr marL="108000" marR="9525" marT="72000" marB="0"/>
                </a:tc>
                <a:tc>
                  <a:txBody>
                    <a:bodyPr/>
                    <a:lstStyle/>
                    <a:p>
                      <a:pPr algn="ctr" fontAlgn="t"/>
                      <a:r>
                        <a:rPr lang="en-US" sz="2200" b="0" i="0" u="none" strike="noStrike" dirty="0" smtClean="0">
                          <a:solidFill>
                            <a:srgbClr val="000000"/>
                          </a:solidFill>
                          <a:latin typeface="Book Antiqua" pitchFamily="18" charset="0"/>
                        </a:rPr>
                        <a:t>98643-22342</a:t>
                      </a:r>
                      <a:endParaRPr lang="en-US" sz="2200" b="0" i="0" u="none" strike="noStrike" dirty="0">
                        <a:solidFill>
                          <a:srgbClr val="000000"/>
                        </a:solidFill>
                        <a:latin typeface="Book Antiqua" pitchFamily="18" charset="0"/>
                      </a:endParaRPr>
                    </a:p>
                  </a:txBody>
                  <a:tcPr marL="9525" marR="9525" marT="72000" marB="0"/>
                </a:tc>
              </a:tr>
              <a:tr h="620640">
                <a:tc>
                  <a:txBody>
                    <a:bodyPr/>
                    <a:lstStyle/>
                    <a:p>
                      <a:pPr algn="l" fontAlgn="t"/>
                      <a:r>
                        <a:rPr lang="en-US" sz="2200" u="none" strike="noStrike" dirty="0" err="1">
                          <a:latin typeface="Book Antiqua" pitchFamily="18" charset="0"/>
                        </a:rPr>
                        <a:t>Shri</a:t>
                      </a:r>
                      <a:r>
                        <a:rPr lang="en-US" sz="2200" u="none" strike="noStrike" dirty="0">
                          <a:latin typeface="Book Antiqua" pitchFamily="18" charset="0"/>
                        </a:rPr>
                        <a:t> </a:t>
                      </a:r>
                      <a:r>
                        <a:rPr lang="en-US" sz="2200" u="none" strike="noStrike" dirty="0" err="1" smtClean="0">
                          <a:latin typeface="Book Antiqua" pitchFamily="18" charset="0"/>
                        </a:rPr>
                        <a:t>Mati</a:t>
                      </a:r>
                      <a:r>
                        <a:rPr lang="en-US" sz="2200" u="none" strike="noStrike" dirty="0" smtClean="0">
                          <a:latin typeface="Book Antiqua" pitchFamily="18" charset="0"/>
                        </a:rPr>
                        <a:t> </a:t>
                      </a:r>
                      <a:r>
                        <a:rPr lang="en-US" sz="2200" u="none" strike="noStrike" dirty="0" err="1" smtClean="0">
                          <a:latin typeface="Book Antiqua" pitchFamily="18" charset="0"/>
                        </a:rPr>
                        <a:t>Lal</a:t>
                      </a:r>
                      <a:r>
                        <a:rPr lang="en-US" sz="2200" u="none" strike="noStrike" dirty="0" smtClean="0">
                          <a:latin typeface="Book Antiqua" pitchFamily="18" charset="0"/>
                        </a:rPr>
                        <a:t> </a:t>
                      </a:r>
                      <a:r>
                        <a:rPr lang="en-US" sz="2200" u="none" strike="noStrike" dirty="0" err="1" smtClean="0">
                          <a:latin typeface="Book Antiqua" pitchFamily="18" charset="0"/>
                        </a:rPr>
                        <a:t>Sarkar</a:t>
                      </a:r>
                      <a:r>
                        <a:rPr lang="en-US" sz="2200" u="none" strike="noStrike" dirty="0" smtClean="0">
                          <a:latin typeface="Book Antiqua" pitchFamily="18" charset="0"/>
                        </a:rPr>
                        <a:t>,</a:t>
                      </a:r>
                      <a:r>
                        <a:rPr lang="en-US" sz="2200" u="none" strike="noStrike" dirty="0">
                          <a:latin typeface="Book Antiqua" pitchFamily="18" charset="0"/>
                        </a:rPr>
                        <a:t/>
                      </a:r>
                      <a:br>
                        <a:rPr lang="en-US" sz="2200" u="none" strike="noStrike" dirty="0">
                          <a:latin typeface="Book Antiqua" pitchFamily="18" charset="0"/>
                        </a:rPr>
                      </a:br>
                      <a:r>
                        <a:rPr lang="en-US" sz="2200" u="none" strike="noStrike" dirty="0">
                          <a:latin typeface="Book Antiqua" pitchFamily="18" charset="0"/>
                        </a:rPr>
                        <a:t>Joint </a:t>
                      </a:r>
                      <a:r>
                        <a:rPr lang="en-US" sz="2200" u="none" strike="noStrike" dirty="0" smtClean="0">
                          <a:latin typeface="Book Antiqua" pitchFamily="18" charset="0"/>
                        </a:rPr>
                        <a:t>Director,</a:t>
                      </a:r>
                      <a:r>
                        <a:rPr lang="en-US" sz="2200" u="none" strike="noStrike" baseline="0" dirty="0" smtClean="0">
                          <a:latin typeface="Book Antiqua" pitchFamily="18" charset="0"/>
                        </a:rPr>
                        <a:t> </a:t>
                      </a:r>
                      <a:r>
                        <a:rPr lang="en-US" sz="2200" u="none" strike="noStrike" dirty="0" smtClean="0">
                          <a:latin typeface="Book Antiqua" pitchFamily="18" charset="0"/>
                        </a:rPr>
                        <a:t>Finance </a:t>
                      </a:r>
                      <a:r>
                        <a:rPr lang="en-US" sz="2200" u="none" strike="noStrike" dirty="0">
                          <a:latin typeface="Book Antiqua" pitchFamily="18" charset="0"/>
                        </a:rPr>
                        <a:t>(Economic Affairs) Department</a:t>
                      </a:r>
                      <a:endParaRPr lang="en-US" sz="2200" b="0" i="0" u="none" strike="noStrike" dirty="0">
                        <a:solidFill>
                          <a:srgbClr val="000000"/>
                        </a:solidFill>
                        <a:latin typeface="Book Antiqua" pitchFamily="18" charset="0"/>
                      </a:endParaRPr>
                    </a:p>
                  </a:txBody>
                  <a:tcPr marL="108000" marR="9525" marT="72000" marB="0"/>
                </a:tc>
                <a:tc>
                  <a:txBody>
                    <a:bodyPr/>
                    <a:lstStyle/>
                    <a:p>
                      <a:pPr algn="ctr" fontAlgn="t"/>
                      <a:r>
                        <a:rPr lang="en-US" sz="2200" u="none" strike="noStrike" dirty="0" smtClean="0">
                          <a:latin typeface="Book Antiqua" pitchFamily="18" charset="0"/>
                        </a:rPr>
                        <a:t>75788-09796 </a:t>
                      </a:r>
                      <a:r>
                        <a:rPr lang="en-US" sz="2200" u="none" strike="noStrike" dirty="0">
                          <a:latin typeface="Book Antiqua" pitchFamily="18" charset="0"/>
                        </a:rPr>
                        <a:t>/ </a:t>
                      </a:r>
                      <a:endParaRPr lang="en-US" sz="2200" u="none" strike="noStrike" dirty="0" smtClean="0">
                        <a:latin typeface="Book Antiqua" pitchFamily="18" charset="0"/>
                      </a:endParaRPr>
                    </a:p>
                    <a:p>
                      <a:pPr algn="ctr" fontAlgn="t"/>
                      <a:r>
                        <a:rPr lang="en-US" sz="2200" u="none" strike="noStrike" dirty="0" smtClean="0">
                          <a:latin typeface="Book Antiqua" pitchFamily="18" charset="0"/>
                        </a:rPr>
                        <a:t>94353-48242</a:t>
                      </a:r>
                      <a:endParaRPr lang="en-US" sz="2200" b="0" i="0" u="none" strike="noStrike" dirty="0">
                        <a:solidFill>
                          <a:srgbClr val="000000"/>
                        </a:solidFill>
                        <a:latin typeface="Book Antiqua" pitchFamily="18" charset="0"/>
                      </a:endParaRPr>
                    </a:p>
                  </a:txBody>
                  <a:tcPr marL="9525" marR="9525" marT="72000" marB="0"/>
                </a:tc>
              </a:tr>
              <a:tr h="547515">
                <a:tc>
                  <a:txBody>
                    <a:bodyPr/>
                    <a:lstStyle/>
                    <a:p>
                      <a:pPr algn="l" fontAlgn="t"/>
                      <a:r>
                        <a:rPr lang="en-IN" sz="2200" u="none" strike="noStrike" dirty="0" err="1">
                          <a:latin typeface="Book Antiqua" pitchFamily="18" charset="0"/>
                        </a:rPr>
                        <a:t>Smti</a:t>
                      </a:r>
                      <a:r>
                        <a:rPr lang="en-IN" sz="2200" u="none" strike="noStrike" dirty="0">
                          <a:latin typeface="Book Antiqua" pitchFamily="18" charset="0"/>
                        </a:rPr>
                        <a:t>. </a:t>
                      </a:r>
                      <a:r>
                        <a:rPr lang="en-IN" sz="2200" u="none" strike="noStrike" dirty="0" err="1">
                          <a:latin typeface="Book Antiqua" pitchFamily="18" charset="0"/>
                        </a:rPr>
                        <a:t>Debleena</a:t>
                      </a:r>
                      <a:r>
                        <a:rPr lang="en-IN" sz="2200" u="none" strike="noStrike" dirty="0">
                          <a:latin typeface="Book Antiqua" pitchFamily="18" charset="0"/>
                        </a:rPr>
                        <a:t> </a:t>
                      </a:r>
                      <a:r>
                        <a:rPr lang="en-IN" sz="2200" u="none" strike="noStrike" dirty="0" err="1">
                          <a:latin typeface="Book Antiqua" pitchFamily="18" charset="0"/>
                        </a:rPr>
                        <a:t>Sengupta</a:t>
                      </a:r>
                      <a:r>
                        <a:rPr lang="en-IN" sz="2200" u="none" strike="noStrike" dirty="0">
                          <a:latin typeface="Book Antiqua" pitchFamily="18" charset="0"/>
                        </a:rPr>
                        <a:t> Das,</a:t>
                      </a:r>
                      <a:br>
                        <a:rPr lang="en-IN" sz="2200" u="none" strike="noStrike" dirty="0">
                          <a:latin typeface="Book Antiqua" pitchFamily="18" charset="0"/>
                        </a:rPr>
                      </a:br>
                      <a:r>
                        <a:rPr lang="en-IN" sz="2200" u="none" strike="noStrike" dirty="0">
                          <a:latin typeface="Book Antiqua" pitchFamily="18" charset="0"/>
                        </a:rPr>
                        <a:t>Joint </a:t>
                      </a:r>
                      <a:r>
                        <a:rPr lang="en-IN" sz="2200" u="none" strike="noStrike" dirty="0" smtClean="0">
                          <a:latin typeface="Book Antiqua" pitchFamily="18" charset="0"/>
                        </a:rPr>
                        <a:t>Director,</a:t>
                      </a:r>
                      <a:r>
                        <a:rPr lang="en-IN" sz="2200" u="none" strike="noStrike" baseline="0" dirty="0" smtClean="0">
                          <a:latin typeface="Book Antiqua" pitchFamily="18" charset="0"/>
                        </a:rPr>
                        <a:t> </a:t>
                      </a:r>
                      <a:r>
                        <a:rPr lang="en-IN" sz="2200" u="none" strike="noStrike" dirty="0" smtClean="0">
                          <a:latin typeface="Book Antiqua" pitchFamily="18" charset="0"/>
                        </a:rPr>
                        <a:t>Finance </a:t>
                      </a:r>
                      <a:r>
                        <a:rPr lang="en-IN" sz="2200" u="none" strike="noStrike" dirty="0">
                          <a:latin typeface="Book Antiqua" pitchFamily="18" charset="0"/>
                        </a:rPr>
                        <a:t>(Economic Affairs) </a:t>
                      </a:r>
                      <a:r>
                        <a:rPr lang="en-IN" sz="2200" u="none" strike="noStrike" dirty="0" smtClean="0">
                          <a:latin typeface="Book Antiqua" pitchFamily="18" charset="0"/>
                        </a:rPr>
                        <a:t>Department</a:t>
                      </a:r>
                      <a:endParaRPr lang="en-IN" sz="2200" b="0" i="0" u="none" strike="noStrike" dirty="0">
                        <a:solidFill>
                          <a:srgbClr val="000000"/>
                        </a:solidFill>
                        <a:latin typeface="Book Antiqua" pitchFamily="18" charset="0"/>
                      </a:endParaRPr>
                    </a:p>
                  </a:txBody>
                  <a:tcPr marL="108000" marR="9525" marT="72000" marB="0"/>
                </a:tc>
                <a:tc>
                  <a:txBody>
                    <a:bodyPr/>
                    <a:lstStyle/>
                    <a:p>
                      <a:pPr algn="ctr" fontAlgn="t"/>
                      <a:r>
                        <a:rPr lang="en-US" sz="2200" u="none" strike="noStrike" dirty="0" smtClean="0">
                          <a:latin typeface="Book Antiqua" pitchFamily="18" charset="0"/>
                        </a:rPr>
                        <a:t>60033-55235 /</a:t>
                      </a:r>
                    </a:p>
                    <a:p>
                      <a:pPr algn="ctr" fontAlgn="t"/>
                      <a:r>
                        <a:rPr lang="en-US" sz="2200" u="none" strike="noStrike" dirty="0" smtClean="0">
                          <a:latin typeface="Book Antiqua" pitchFamily="18" charset="0"/>
                        </a:rPr>
                        <a:t> 94357-32231</a:t>
                      </a:r>
                      <a:endParaRPr lang="en-US" sz="2200" b="0" i="0" u="none" strike="noStrike" dirty="0">
                        <a:solidFill>
                          <a:srgbClr val="000000"/>
                        </a:solidFill>
                        <a:latin typeface="Book Antiqua" pitchFamily="18" charset="0"/>
                      </a:endParaRPr>
                    </a:p>
                  </a:txBody>
                  <a:tcPr marL="9525" marR="9525" marT="72000" marB="0"/>
                </a:tc>
              </a:tr>
              <a:tr h="643155">
                <a:tc>
                  <a:txBody>
                    <a:bodyPr/>
                    <a:lstStyle/>
                    <a:p>
                      <a:pPr algn="l" fontAlgn="t"/>
                      <a:r>
                        <a:rPr lang="en-IN" sz="2200" b="0" i="0" u="none" strike="noStrike" dirty="0" err="1" smtClean="0">
                          <a:solidFill>
                            <a:srgbClr val="000000"/>
                          </a:solidFill>
                          <a:latin typeface="Book Antiqua" pitchFamily="18" charset="0"/>
                        </a:rPr>
                        <a:t>Smti</a:t>
                      </a:r>
                      <a:r>
                        <a:rPr lang="en-IN" sz="2200" b="0" i="0" u="none" strike="noStrike" baseline="0" dirty="0" smtClean="0">
                          <a:solidFill>
                            <a:srgbClr val="000000"/>
                          </a:solidFill>
                          <a:latin typeface="Book Antiqua" pitchFamily="18" charset="0"/>
                        </a:rPr>
                        <a:t> </a:t>
                      </a:r>
                      <a:r>
                        <a:rPr lang="en-IN" sz="2200" b="0" i="0" u="none" strike="noStrike" baseline="0" dirty="0" err="1" smtClean="0">
                          <a:solidFill>
                            <a:srgbClr val="000000"/>
                          </a:solidFill>
                          <a:latin typeface="Book Antiqua" pitchFamily="18" charset="0"/>
                        </a:rPr>
                        <a:t>Boby</a:t>
                      </a:r>
                      <a:r>
                        <a:rPr lang="en-IN" sz="2200" b="0" i="0" u="none" strike="noStrike" baseline="0" dirty="0" smtClean="0">
                          <a:solidFill>
                            <a:srgbClr val="000000"/>
                          </a:solidFill>
                          <a:latin typeface="Book Antiqua" pitchFamily="18" charset="0"/>
                        </a:rPr>
                        <a:t> </a:t>
                      </a:r>
                      <a:r>
                        <a:rPr lang="en-IN" sz="2200" b="0" i="0" u="none" strike="noStrike" baseline="0" dirty="0" err="1" smtClean="0">
                          <a:solidFill>
                            <a:srgbClr val="000000"/>
                          </a:solidFill>
                          <a:latin typeface="Book Antiqua" pitchFamily="18" charset="0"/>
                        </a:rPr>
                        <a:t>Kalita</a:t>
                      </a:r>
                      <a:r>
                        <a:rPr lang="en-IN" sz="2200" b="0" i="0" u="none" strike="noStrike" baseline="0" dirty="0" smtClean="0">
                          <a:solidFill>
                            <a:srgbClr val="000000"/>
                          </a:solidFill>
                          <a:latin typeface="Book Antiqua" pitchFamily="18" charset="0"/>
                        </a:rPr>
                        <a:t> </a:t>
                      </a:r>
                      <a:r>
                        <a:rPr lang="en-IN" sz="2200" b="0" i="0" u="none" strike="noStrike" baseline="0" dirty="0" err="1" smtClean="0">
                          <a:solidFill>
                            <a:srgbClr val="000000"/>
                          </a:solidFill>
                          <a:latin typeface="Book Antiqua" pitchFamily="18" charset="0"/>
                        </a:rPr>
                        <a:t>Ojah</a:t>
                      </a:r>
                      <a:r>
                        <a:rPr lang="en-IN" sz="2200" b="0" i="0" u="none" strike="noStrike" baseline="0" dirty="0" smtClean="0">
                          <a:solidFill>
                            <a:srgbClr val="000000"/>
                          </a:solidFill>
                          <a:latin typeface="Book Antiqua" pitchFamily="18" charset="0"/>
                        </a:rPr>
                        <a:t>, </a:t>
                      </a:r>
                    </a:p>
                    <a:p>
                      <a:pPr algn="l" fontAlgn="t"/>
                      <a:r>
                        <a:rPr lang="en-IN" sz="2200" b="0" i="0" u="none" strike="noStrike" baseline="0" dirty="0" smtClean="0">
                          <a:solidFill>
                            <a:srgbClr val="000000"/>
                          </a:solidFill>
                          <a:latin typeface="Book Antiqua" pitchFamily="18" charset="0"/>
                        </a:rPr>
                        <a:t>Senior Research Officer, </a:t>
                      </a:r>
                      <a:r>
                        <a:rPr lang="en-IN" sz="2200" u="none" strike="noStrike" dirty="0" smtClean="0">
                          <a:latin typeface="Book Antiqua" pitchFamily="18" charset="0"/>
                        </a:rPr>
                        <a:t>Finance (Economic Affairs) Department</a:t>
                      </a:r>
                      <a:endParaRPr lang="en-IN" sz="2200" b="0" i="0" u="none" strike="noStrike" dirty="0">
                        <a:solidFill>
                          <a:srgbClr val="000000"/>
                        </a:solidFill>
                        <a:latin typeface="Book Antiqua" pitchFamily="18" charset="0"/>
                      </a:endParaRPr>
                    </a:p>
                  </a:txBody>
                  <a:tcPr marL="108000" marR="9525" marT="72000" marB="0"/>
                </a:tc>
                <a:tc>
                  <a:txBody>
                    <a:bodyPr/>
                    <a:lstStyle/>
                    <a:p>
                      <a:pPr algn="ctr" fontAlgn="t"/>
                      <a:r>
                        <a:rPr lang="en-US" sz="2200" b="0" i="0" u="none" strike="noStrike" dirty="0" smtClean="0">
                          <a:solidFill>
                            <a:srgbClr val="000000"/>
                          </a:solidFill>
                          <a:latin typeface="Book Antiqua" pitchFamily="18" charset="0"/>
                        </a:rPr>
                        <a:t>94357-33293</a:t>
                      </a:r>
                      <a:endParaRPr lang="en-US" sz="2200" b="0" i="0" u="none" strike="noStrike" dirty="0">
                        <a:solidFill>
                          <a:srgbClr val="000000"/>
                        </a:solidFill>
                        <a:latin typeface="Book Antiqua" pitchFamily="18" charset="0"/>
                      </a:endParaRPr>
                    </a:p>
                  </a:txBody>
                  <a:tcPr marL="9525" marR="9525" marT="72000" marB="0"/>
                </a:tc>
              </a:tr>
              <a:tr h="914400">
                <a:tc>
                  <a:txBody>
                    <a:bodyPr/>
                    <a:lstStyle/>
                    <a:p>
                      <a:pPr algn="l" fontAlgn="t"/>
                      <a:r>
                        <a:rPr lang="en-IN" sz="2200" b="0" i="0" u="none" strike="noStrike" dirty="0" err="1" smtClean="0">
                          <a:solidFill>
                            <a:srgbClr val="000000"/>
                          </a:solidFill>
                          <a:latin typeface="Book Antiqua" pitchFamily="18" charset="0"/>
                        </a:rPr>
                        <a:t>Shri</a:t>
                      </a:r>
                      <a:r>
                        <a:rPr lang="en-IN" sz="2200" b="0" i="0" u="none" strike="noStrike" dirty="0" smtClean="0">
                          <a:solidFill>
                            <a:srgbClr val="000000"/>
                          </a:solidFill>
                          <a:latin typeface="Book Antiqua" pitchFamily="18" charset="0"/>
                        </a:rPr>
                        <a:t> </a:t>
                      </a:r>
                      <a:r>
                        <a:rPr lang="en-IN" sz="2200" b="0" i="0" u="none" strike="noStrike" dirty="0" err="1" smtClean="0">
                          <a:solidFill>
                            <a:srgbClr val="000000"/>
                          </a:solidFill>
                          <a:latin typeface="Book Antiqua" pitchFamily="18" charset="0"/>
                        </a:rPr>
                        <a:t>Dipak</a:t>
                      </a:r>
                      <a:r>
                        <a:rPr lang="en-IN" sz="2200" b="0" i="0" u="none" strike="noStrike" baseline="0" dirty="0" smtClean="0">
                          <a:solidFill>
                            <a:srgbClr val="000000"/>
                          </a:solidFill>
                          <a:latin typeface="Book Antiqua" pitchFamily="18" charset="0"/>
                        </a:rPr>
                        <a:t> Barman,</a:t>
                      </a:r>
                    </a:p>
                    <a:p>
                      <a:pPr algn="l" fontAlgn="t"/>
                      <a:r>
                        <a:rPr lang="en-IN" sz="2200" b="0" i="0" u="none" strike="noStrike" baseline="0" dirty="0" smtClean="0">
                          <a:solidFill>
                            <a:srgbClr val="000000"/>
                          </a:solidFill>
                          <a:latin typeface="Book Antiqua" pitchFamily="18" charset="0"/>
                        </a:rPr>
                        <a:t>Senior Research Officer, </a:t>
                      </a:r>
                      <a:r>
                        <a:rPr lang="en-IN" sz="2200" u="none" strike="noStrike" dirty="0" smtClean="0">
                          <a:latin typeface="Book Antiqua" pitchFamily="18" charset="0"/>
                        </a:rPr>
                        <a:t>Finance (Economic Affairs) Department</a:t>
                      </a:r>
                      <a:endParaRPr lang="en-IN" sz="2200" b="0" i="0" u="none" strike="noStrike" dirty="0" smtClean="0">
                        <a:solidFill>
                          <a:srgbClr val="000000"/>
                        </a:solidFill>
                        <a:latin typeface="Book Antiqua" pitchFamily="18" charset="0"/>
                      </a:endParaRPr>
                    </a:p>
                  </a:txBody>
                  <a:tcPr marL="108000" marR="9525" marT="72000" marB="0"/>
                </a:tc>
                <a:tc>
                  <a:txBody>
                    <a:bodyPr/>
                    <a:lstStyle/>
                    <a:p>
                      <a:pPr algn="ctr" fontAlgn="t"/>
                      <a:r>
                        <a:rPr lang="en-US" sz="2200" b="0" i="0" u="none" strike="noStrike" dirty="0" smtClean="0">
                          <a:solidFill>
                            <a:srgbClr val="000000"/>
                          </a:solidFill>
                          <a:latin typeface="Book Antiqua" pitchFamily="18" charset="0"/>
                        </a:rPr>
                        <a:t>98648-06803</a:t>
                      </a:r>
                      <a:endParaRPr lang="en-US" sz="2200" b="0" i="0" u="none" strike="noStrike" dirty="0">
                        <a:solidFill>
                          <a:srgbClr val="000000"/>
                        </a:solidFill>
                        <a:latin typeface="Book Antiqua" pitchFamily="18" charset="0"/>
                      </a:endParaRPr>
                    </a:p>
                  </a:txBody>
                  <a:tcPr marL="9525" marR="9525" marT="72000" marB="0"/>
                </a:tc>
              </a:tr>
            </a:tbl>
          </a:graphicData>
        </a:graphic>
      </p:graphicFrame>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332509" y="609599"/>
            <a:ext cx="11610109" cy="5417128"/>
          </a:xfrm>
        </p:spPr>
        <p:txBody>
          <a:bodyPr>
            <a:normAutofit/>
          </a:bodyPr>
          <a:lstStyle/>
          <a:p>
            <a:pPr>
              <a:defRPr/>
            </a:pPr>
            <a:r>
              <a:rPr lang="en-US" altLang="en-US" sz="8500" dirty="0" smtClean="0">
                <a:latin typeface="Times New Roman" pitchFamily="18" charset="0"/>
                <a:cs typeface="Times New Roman" pitchFamily="18" charset="0"/>
              </a:rPr>
              <a:t>   </a:t>
            </a:r>
            <a:r>
              <a:rPr lang="en-US" altLang="en-US" sz="8000" b="1" i="1" dirty="0" smtClean="0">
                <a:solidFill>
                  <a:schemeClr val="accent6">
                    <a:lumMod val="60000"/>
                    <a:lumOff val="40000"/>
                  </a:schemeClr>
                </a:solidFill>
                <a:effectLst>
                  <a:outerShdw blurRad="38100" dist="38100" dir="2700000" algn="tl">
                    <a:srgbClr val="000000">
                      <a:alpha val="43137"/>
                    </a:srgbClr>
                  </a:outerShdw>
                </a:effectLst>
                <a:latin typeface="Georgia" pitchFamily="18" charset="0"/>
                <a:cs typeface="Times New Roman" pitchFamily="18" charset="0"/>
              </a:rPr>
              <a:t>Thank You</a:t>
            </a:r>
            <a:endParaRPr lang="en-US" altLang="en-US" sz="8500" b="1" i="1" dirty="0" smtClean="0">
              <a:solidFill>
                <a:schemeClr val="accent6">
                  <a:lumMod val="60000"/>
                  <a:lumOff val="40000"/>
                </a:schemeClr>
              </a:solidFill>
              <a:effectLst>
                <a:outerShdw blurRad="38100" dist="38100" dir="2700000" algn="tl">
                  <a:srgbClr val="000000">
                    <a:alpha val="43137"/>
                  </a:srgbClr>
                </a:outerShdw>
              </a:effectLst>
              <a:latin typeface="Georgia" pitchFamily="18" charset="0"/>
              <a:cs typeface="Times New Roman" pitchFamily="18" charset="0"/>
            </a:endParaRPr>
          </a:p>
        </p:txBody>
      </p:sp>
    </p:spTree>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Trek">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1761</TotalTime>
  <Words>5786</Words>
  <Application>Microsoft Office PowerPoint</Application>
  <PresentationFormat>Custom</PresentationFormat>
  <Paragraphs>5027</Paragraphs>
  <Slides>62</Slides>
  <Notes>0</Notes>
  <HiddenSlides>0</HiddenSlides>
  <MMClips>0</MMClips>
  <ScaleCrop>false</ScaleCrop>
  <HeadingPairs>
    <vt:vector size="4" baseType="variant">
      <vt:variant>
        <vt:lpstr>Theme</vt:lpstr>
      </vt:variant>
      <vt:variant>
        <vt:i4>1</vt:i4>
      </vt:variant>
      <vt:variant>
        <vt:lpstr>Slide Titles</vt:lpstr>
      </vt:variant>
      <vt:variant>
        <vt:i4>62</vt:i4>
      </vt:variant>
    </vt:vector>
  </HeadingPairs>
  <TitlesOfParts>
    <vt:vector size="63" baseType="lpstr">
      <vt:lpstr>Office Theme</vt:lpstr>
      <vt:lpstr>Slide 1</vt:lpstr>
      <vt:lpstr>Constitution of 7th ASFC</vt:lpstr>
      <vt:lpstr>Contd…</vt:lpstr>
      <vt:lpstr>The Terms of Reference for the Commission</vt:lpstr>
      <vt:lpstr>Slide 5</vt:lpstr>
      <vt:lpstr>Contd…</vt:lpstr>
      <vt:lpstr>Contd…</vt:lpstr>
      <vt:lpstr>Contd…</vt:lpstr>
      <vt:lpstr>Contd…</vt:lpstr>
      <vt:lpstr>Contd…</vt:lpstr>
      <vt:lpstr>Objectives of the Questionnaires circulated amongst Local Bodies</vt:lpstr>
      <vt:lpstr>Slide 12</vt:lpstr>
      <vt:lpstr>PART I: GENERAL INFORMATION</vt:lpstr>
      <vt:lpstr>Contd…</vt:lpstr>
      <vt:lpstr>PART II: STAFF DETAILS</vt:lpstr>
      <vt:lpstr>Contd…</vt:lpstr>
      <vt:lpstr>Contd…</vt:lpstr>
      <vt:lpstr>PART III: TAXATION</vt:lpstr>
      <vt:lpstr>Contd….</vt:lpstr>
      <vt:lpstr>Slide 20</vt:lpstr>
      <vt:lpstr>Slide 21</vt:lpstr>
      <vt:lpstr>Slide 22</vt:lpstr>
      <vt:lpstr>Slide 23</vt:lpstr>
      <vt:lpstr>Slide 24</vt:lpstr>
      <vt:lpstr>Slide 25</vt:lpstr>
      <vt:lpstr>PART IV: DATA ON SERVICE LEVELS &amp; ASSETS</vt:lpstr>
      <vt:lpstr>Contd…</vt:lpstr>
      <vt:lpstr>Contd…</vt:lpstr>
      <vt:lpstr>Slide 29</vt:lpstr>
      <vt:lpstr>Contd…</vt:lpstr>
      <vt:lpstr>Slide 31</vt:lpstr>
      <vt:lpstr>Slide 32</vt:lpstr>
      <vt:lpstr>Slide 33</vt:lpstr>
      <vt:lpstr>PART V : LIABILITIES</vt:lpstr>
      <vt:lpstr>Slide 35</vt:lpstr>
      <vt:lpstr>PART VI : DETAILS OF CAPITAL WORKS UNDERTAKEN</vt:lpstr>
      <vt:lpstr>Slide 37</vt:lpstr>
      <vt:lpstr>Slide 38</vt:lpstr>
      <vt:lpstr>Slide 39</vt:lpstr>
      <vt:lpstr>Slide 40</vt:lpstr>
      <vt:lpstr>PART VII. FELT NEEDS FOR THE NEXT FIVE YEARS </vt:lpstr>
      <vt:lpstr>Slide 42</vt:lpstr>
      <vt:lpstr>Slide 43</vt:lpstr>
      <vt:lpstr>Slide 44</vt:lpstr>
      <vt:lpstr>PART VIII :Demand-Collection-Balance (DCB) STATEMENTS</vt:lpstr>
      <vt:lpstr>PART IX: ANNUAL ACCOUNTS</vt:lpstr>
      <vt:lpstr>Contd…</vt:lpstr>
      <vt:lpstr>Slide 48</vt:lpstr>
      <vt:lpstr>Slide 49</vt:lpstr>
      <vt:lpstr>Slide 50</vt:lpstr>
      <vt:lpstr>Slide 51</vt:lpstr>
      <vt:lpstr>Slide 52</vt:lpstr>
      <vt:lpstr>Slide 53</vt:lpstr>
      <vt:lpstr>Slide 54</vt:lpstr>
      <vt:lpstr>Slide 55</vt:lpstr>
      <vt:lpstr>Slide 56</vt:lpstr>
      <vt:lpstr>Slide 57</vt:lpstr>
      <vt:lpstr>Slide 58</vt:lpstr>
      <vt:lpstr>Points to be taken care of</vt:lpstr>
      <vt:lpstr>Schematic Diagram for submission of Questionnaire</vt:lpstr>
      <vt:lpstr>Contact details for any information / queries related to 7th ASFC</vt:lpstr>
      <vt:lpstr>   Thank You</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Surajit Kalita</dc:creator>
  <cp:lastModifiedBy>HP</cp:lastModifiedBy>
  <cp:revision>190</cp:revision>
  <dcterms:created xsi:type="dcterms:W3CDTF">2006-08-16T00:00:00Z</dcterms:created>
  <dcterms:modified xsi:type="dcterms:W3CDTF">2024-09-02T05:10:50Z</dcterms:modified>
</cp:coreProperties>
</file>